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embeddedFontLst>
    <p:embeddedFont>
      <p:font typeface="Source Code Pro"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bdc1af21db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bdc1af21db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bdc1af21db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bdc1af21db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bdc1af21db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bdc1af21db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c880db9c48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c880db9c4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Specific unpacking of career settings or different more specific questions about upbringing</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c8fe8c7ce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c8fe8c7ce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c98c55a8cd_1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c98c55a8cd_1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c880db9c48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c880db9c48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bdc1af21db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bdc1af21db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Individual accountability, women in a sorority, making sure that the sisterhood keeps collective safety</a:t>
            </a:r>
            <a:endParaRPr/>
          </a:p>
          <a:p>
            <a:pPr marL="457200" lvl="0" indent="-298450" algn="l" rtl="0">
              <a:spcBef>
                <a:spcPts val="0"/>
              </a:spcBef>
              <a:spcAft>
                <a:spcPts val="0"/>
              </a:spcAft>
              <a:buSzPts val="1100"/>
              <a:buChar char="-"/>
            </a:pPr>
            <a:r>
              <a:rPr lang="en"/>
              <a:t>Collective infographic</a:t>
            </a:r>
            <a:endParaRPr/>
          </a:p>
          <a:p>
            <a:pPr marL="457200" lvl="0" indent="-298450" algn="l" rtl="0">
              <a:spcBef>
                <a:spcPts val="0"/>
              </a:spcBef>
              <a:spcAft>
                <a:spcPts val="0"/>
              </a:spcAft>
              <a:buSzPts val="1100"/>
              <a:buChar char="-"/>
            </a:pPr>
            <a:r>
              <a:rPr lang="en"/>
              <a:t>fundraising/donations, list of organizations to support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c90b59c606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c90b59c606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c880db9c48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c880db9c4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Individual accountability, women in a sorority, making sure that the sisterhood keeps collective safety</a:t>
            </a:r>
            <a:endParaRPr/>
          </a:p>
          <a:p>
            <a:pPr marL="457200" lvl="0" indent="-298450" algn="l" rtl="0">
              <a:spcBef>
                <a:spcPts val="0"/>
              </a:spcBef>
              <a:spcAft>
                <a:spcPts val="0"/>
              </a:spcAft>
              <a:buSzPts val="1100"/>
              <a:buChar char="-"/>
            </a:pPr>
            <a:r>
              <a:rPr lang="en"/>
              <a:t>Collective infographic</a:t>
            </a:r>
            <a:endParaRPr/>
          </a:p>
          <a:p>
            <a:pPr marL="457200" lvl="0" indent="-298450" algn="l" rtl="0">
              <a:spcBef>
                <a:spcPts val="0"/>
              </a:spcBef>
              <a:spcAft>
                <a:spcPts val="0"/>
              </a:spcAft>
              <a:buSzPts val="1100"/>
              <a:buChar char="-"/>
            </a:pPr>
            <a:r>
              <a:rPr lang="en"/>
              <a:t>fundraising/donations, list of organizations to support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bdc1af21db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bdc1af21db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79dec3b314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79dec3b31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bdc1af21db_0_1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bdc1af21db_0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bdc1af21db_0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bdc1af21db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c8e0f7cab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c8e0f7cab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c8e0f7cabb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c8e0f7cabb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c8e0f7cabb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c8e0f7cab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c8e0f7cabb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c8e0f7cabb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9dec3b314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9dec3b31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bdc1af21db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bdc1af21db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bdc1af21db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bdc1af21db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bdc1af21db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bdc1af21db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880db9c48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880db9c48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c880db9c48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c880db9c48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c880db9c48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c880db9c4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Sticky notes discussion board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www.apa.org/pubs/highlights/spotlight/issue-119"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api-gbv.org/about-gbv/statistics-violence-against-api-women/"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thehotline.org/identify-abuse/warning-signs-of-abus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womenagainstabuse.org/take-action/action-alerts/#/"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hyperlink" Target="https://ashaforwomen.org"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https://www.womenagainstabuse.org/" TargetMode="External"/><Relationship Id="rId5" Type="http://schemas.openxmlformats.org/officeDocument/2006/relationships/hyperlink" Target="http://www.apnaghar.org/maximize-your-impact.html" TargetMode="External"/><Relationship Id="rId4" Type="http://schemas.openxmlformats.org/officeDocument/2006/relationships/hyperlink" Target="https://www.aadainc.org"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drexel.edu/counselingandhealth/counseling-center/overview/"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hyperlink" Target="https://drexel.edu/oed/reporting/Title-IX/" TargetMode="External"/><Relationship Id="rId4" Type="http://schemas.openxmlformats.org/officeDocument/2006/relationships/hyperlink" Target="https://drexel.edu/studentlife/support_health_services/student_health_center/"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who.int/news-room/fact-sheets/detail/violence-against-women"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ncbi.nlm.nih.gov/pmc/articles/PMC6406521/#:~:text=Violence%20against%20women%20on%20college,experiencing%20rape%20while%20in%20college"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nsvrc.org/publications/nsvrc-publications-fact-sheets/media-packet-statistics-about-sexual-violence"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ww.cdc.gov/violenceprevention/pdf/nisvs_report2010-a.pd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nytimes.com/2014/02/09/education/edlife/stepping-up-to-stop-sexual-assault.html?_r=0"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9101F"/>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l="17925" t="13859"/>
          <a:stretch/>
        </p:blipFill>
        <p:spPr>
          <a:xfrm rot="-4050800">
            <a:off x="7081284" y="-129607"/>
            <a:ext cx="1942406" cy="2755415"/>
          </a:xfrm>
          <a:prstGeom prst="rect">
            <a:avLst/>
          </a:prstGeom>
          <a:noFill/>
          <a:ln>
            <a:noFill/>
          </a:ln>
        </p:spPr>
      </p:pic>
      <p:sp>
        <p:nvSpPr>
          <p:cNvPr id="55" name="Google Shape;55;p13"/>
          <p:cNvSpPr txBox="1">
            <a:spLocks noGrp="1"/>
          </p:cNvSpPr>
          <p:nvPr>
            <p:ph type="ctrTitle"/>
          </p:nvPr>
        </p:nvSpPr>
        <p:spPr>
          <a:xfrm>
            <a:off x="245100" y="972300"/>
            <a:ext cx="8520600" cy="3285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7500" b="1">
                <a:solidFill>
                  <a:srgbClr val="FFFFFF"/>
                </a:solidFill>
                <a:latin typeface="Times New Roman"/>
                <a:ea typeface="Times New Roman"/>
                <a:cs typeface="Times New Roman"/>
                <a:sym typeface="Times New Roman"/>
              </a:rPr>
              <a:t>Sigma Psi Zeta</a:t>
            </a:r>
            <a:r>
              <a:rPr lang="en" sz="7500">
                <a:solidFill>
                  <a:srgbClr val="FFFFFF"/>
                </a:solidFill>
                <a:latin typeface="Times New Roman"/>
                <a:ea typeface="Times New Roman"/>
                <a:cs typeface="Times New Roman"/>
                <a:sym typeface="Times New Roman"/>
              </a:rPr>
              <a:t> </a:t>
            </a:r>
            <a:endParaRPr sz="7500">
              <a:solidFill>
                <a:srgbClr val="FFFFFF"/>
              </a:solidFill>
              <a:latin typeface="Times New Roman"/>
              <a:ea typeface="Times New Roman"/>
              <a:cs typeface="Times New Roman"/>
              <a:sym typeface="Times New Roman"/>
            </a:endParaRPr>
          </a:p>
          <a:p>
            <a:pPr marL="0" lvl="0" indent="0" algn="ctr" rtl="0">
              <a:spcBef>
                <a:spcPts val="0"/>
              </a:spcBef>
              <a:spcAft>
                <a:spcPts val="0"/>
              </a:spcAft>
              <a:buNone/>
            </a:pPr>
            <a:r>
              <a:rPr lang="en" sz="7500">
                <a:solidFill>
                  <a:srgbClr val="FFFFFF"/>
                </a:solidFill>
                <a:latin typeface="Times New Roman"/>
                <a:ea typeface="Times New Roman"/>
                <a:cs typeface="Times New Roman"/>
                <a:sym typeface="Times New Roman"/>
              </a:rPr>
              <a:t>x </a:t>
            </a:r>
            <a:endParaRPr sz="7500">
              <a:solidFill>
                <a:srgbClr val="FFFFFF"/>
              </a:solidFill>
              <a:latin typeface="Times New Roman"/>
              <a:ea typeface="Times New Roman"/>
              <a:cs typeface="Times New Roman"/>
              <a:sym typeface="Times New Roman"/>
            </a:endParaRPr>
          </a:p>
          <a:p>
            <a:pPr marL="0" lvl="0" indent="0" algn="ctr" rtl="0">
              <a:spcBef>
                <a:spcPts val="0"/>
              </a:spcBef>
              <a:spcAft>
                <a:spcPts val="0"/>
              </a:spcAft>
              <a:buNone/>
            </a:pPr>
            <a:r>
              <a:rPr lang="en" sz="7500" b="1">
                <a:solidFill>
                  <a:srgbClr val="FFFFFF"/>
                </a:solidFill>
                <a:latin typeface="Times New Roman"/>
                <a:ea typeface="Times New Roman"/>
                <a:cs typeface="Times New Roman"/>
                <a:sym typeface="Times New Roman"/>
              </a:rPr>
              <a:t>ASAP</a:t>
            </a:r>
            <a:endParaRPr sz="7500" b="1">
              <a:solidFill>
                <a:srgbClr val="FFFFFF"/>
              </a:solidFill>
              <a:latin typeface="Times New Roman"/>
              <a:ea typeface="Times New Roman"/>
              <a:cs typeface="Times New Roman"/>
              <a:sym typeface="Times New Roman"/>
            </a:endParaRPr>
          </a:p>
        </p:txBody>
      </p:sp>
      <p:sp>
        <p:nvSpPr>
          <p:cNvPr id="56" name="Google Shape;56;p13"/>
          <p:cNvSpPr txBox="1">
            <a:spLocks noGrp="1"/>
          </p:cNvSpPr>
          <p:nvPr>
            <p:ph type="subTitle" idx="1"/>
          </p:nvPr>
        </p:nvSpPr>
        <p:spPr>
          <a:xfrm>
            <a:off x="245100" y="4257900"/>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solidFill>
                  <a:srgbClr val="FFFFFF"/>
                </a:solidFill>
                <a:latin typeface="Times New Roman"/>
                <a:ea typeface="Times New Roman"/>
                <a:cs typeface="Times New Roman"/>
                <a:sym typeface="Times New Roman"/>
              </a:rPr>
              <a:t>Friday, March 19</a:t>
            </a:r>
            <a:endParaRPr>
              <a:solidFill>
                <a:srgbClr val="FFFFFF"/>
              </a:solidFill>
              <a:latin typeface="Times New Roman"/>
              <a:ea typeface="Times New Roman"/>
              <a:cs typeface="Times New Roman"/>
              <a:sym typeface="Times New Roman"/>
            </a:endParaRPr>
          </a:p>
        </p:txBody>
      </p:sp>
      <p:pic>
        <p:nvPicPr>
          <p:cNvPr id="57" name="Google Shape;57;p13"/>
          <p:cNvPicPr preferRelativeResize="0"/>
          <p:nvPr/>
        </p:nvPicPr>
        <p:blipFill rotWithShape="1">
          <a:blip r:embed="rId3">
            <a:alphaModFix/>
          </a:blip>
          <a:srcRect l="17925" t="13859"/>
          <a:stretch/>
        </p:blipFill>
        <p:spPr>
          <a:xfrm rot="5791668">
            <a:off x="586459" y="2551268"/>
            <a:ext cx="1942407" cy="275541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9101F"/>
        </a:solidFill>
        <a:effectLst/>
      </p:bgPr>
    </p:bg>
    <p:spTree>
      <p:nvGrpSpPr>
        <p:cNvPr id="1" name="Shape 112"/>
        <p:cNvGrpSpPr/>
        <p:nvPr/>
      </p:nvGrpSpPr>
      <p:grpSpPr>
        <a:xfrm>
          <a:off x="0" y="0"/>
          <a:ext cx="0" cy="0"/>
          <a:chOff x="0" y="0"/>
          <a:chExt cx="0" cy="0"/>
        </a:xfrm>
      </p:grpSpPr>
      <p:sp>
        <p:nvSpPr>
          <p:cNvPr id="113" name="Google Shape;113;p22"/>
          <p:cNvSpPr txBox="1">
            <a:spLocks noGrp="1"/>
          </p:cNvSpPr>
          <p:nvPr>
            <p:ph type="ctrTitle"/>
          </p:nvPr>
        </p:nvSpPr>
        <p:spPr>
          <a:xfrm>
            <a:off x="311700" y="1632825"/>
            <a:ext cx="8520600" cy="16443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b="1">
                <a:solidFill>
                  <a:srgbClr val="FFFFFF"/>
                </a:solidFill>
                <a:latin typeface="Times New Roman"/>
                <a:ea typeface="Times New Roman"/>
                <a:cs typeface="Times New Roman"/>
                <a:sym typeface="Times New Roman"/>
              </a:rPr>
              <a:t>Theme: Context within AAPI Communities</a:t>
            </a:r>
            <a:endParaRPr b="1">
              <a:solidFill>
                <a:srgbClr val="FFFFFF"/>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Times New Roman"/>
                <a:ea typeface="Times New Roman"/>
                <a:cs typeface="Times New Roman"/>
                <a:sym typeface="Times New Roman"/>
              </a:rPr>
              <a:t>Harmful Stereotypes Surrounding AAPI Women and Femmes</a:t>
            </a:r>
            <a:endParaRPr b="1">
              <a:latin typeface="Times New Roman"/>
              <a:ea typeface="Times New Roman"/>
              <a:cs typeface="Times New Roman"/>
              <a:sym typeface="Times New Roman"/>
            </a:endParaRPr>
          </a:p>
        </p:txBody>
      </p:sp>
      <p:sp>
        <p:nvSpPr>
          <p:cNvPr id="119" name="Google Shape;119;p23"/>
          <p:cNvSpPr txBox="1">
            <a:spLocks noGrp="1"/>
          </p:cNvSpPr>
          <p:nvPr>
            <p:ph type="body" idx="1"/>
          </p:nvPr>
        </p:nvSpPr>
        <p:spPr>
          <a:xfrm>
            <a:off x="844550" y="2038125"/>
            <a:ext cx="3496500" cy="473400"/>
          </a:xfrm>
          <a:prstGeom prst="rect">
            <a:avLst/>
          </a:prstGeom>
          <a:solidFill>
            <a:srgbClr val="EA9999"/>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200"/>
              </a:spcAft>
              <a:buNone/>
            </a:pPr>
            <a:r>
              <a:rPr lang="en" sz="2000">
                <a:solidFill>
                  <a:srgbClr val="000000"/>
                </a:solidFill>
                <a:latin typeface="Times New Roman"/>
                <a:ea typeface="Times New Roman"/>
                <a:cs typeface="Times New Roman"/>
                <a:sym typeface="Times New Roman"/>
              </a:rPr>
              <a:t>“Docility and subservience”</a:t>
            </a:r>
            <a:endParaRPr sz="2000">
              <a:solidFill>
                <a:srgbClr val="000000"/>
              </a:solidFill>
              <a:latin typeface="Times New Roman"/>
              <a:ea typeface="Times New Roman"/>
              <a:cs typeface="Times New Roman"/>
              <a:sym typeface="Times New Roman"/>
            </a:endParaRPr>
          </a:p>
        </p:txBody>
      </p:sp>
      <p:pic>
        <p:nvPicPr>
          <p:cNvPr id="120" name="Google Shape;120;p23"/>
          <p:cNvPicPr preferRelativeResize="0"/>
          <p:nvPr/>
        </p:nvPicPr>
        <p:blipFill rotWithShape="1">
          <a:blip r:embed="rId3">
            <a:alphaModFix/>
          </a:blip>
          <a:srcRect l="4687" t="23892" r="61496" b="39580"/>
          <a:stretch/>
        </p:blipFill>
        <p:spPr>
          <a:xfrm>
            <a:off x="2673813" y="2571750"/>
            <a:ext cx="3796373" cy="2306699"/>
          </a:xfrm>
          <a:prstGeom prst="rect">
            <a:avLst/>
          </a:prstGeom>
          <a:noFill/>
          <a:ln>
            <a:noFill/>
          </a:ln>
        </p:spPr>
      </p:pic>
      <p:sp>
        <p:nvSpPr>
          <p:cNvPr id="121" name="Google Shape;121;p23"/>
          <p:cNvSpPr txBox="1"/>
          <p:nvPr/>
        </p:nvSpPr>
        <p:spPr>
          <a:xfrm>
            <a:off x="418200" y="4714850"/>
            <a:ext cx="87258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u="sng">
                <a:latin typeface="Times New Roman"/>
                <a:ea typeface="Times New Roman"/>
                <a:cs typeface="Times New Roman"/>
                <a:sym typeface="Times New Roman"/>
                <a:hlinkClick r:id="rId4"/>
              </a:rPr>
              <a:t>https://www.apa.org/pubs/highlights/spotlight/issue-119</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Source Code Pro"/>
              <a:ea typeface="Source Code Pro"/>
              <a:cs typeface="Source Code Pro"/>
              <a:sym typeface="Source Code Pro"/>
            </a:endParaRPr>
          </a:p>
        </p:txBody>
      </p:sp>
      <p:sp>
        <p:nvSpPr>
          <p:cNvPr id="122" name="Google Shape;122;p23"/>
          <p:cNvSpPr txBox="1"/>
          <p:nvPr/>
        </p:nvSpPr>
        <p:spPr>
          <a:xfrm>
            <a:off x="4570450" y="1432813"/>
            <a:ext cx="3729000" cy="461700"/>
          </a:xfrm>
          <a:prstGeom prst="rect">
            <a:avLst/>
          </a:prstGeom>
          <a:solidFill>
            <a:srgbClr val="EA9999"/>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800">
                <a:solidFill>
                  <a:schemeClr val="dk1"/>
                </a:solidFill>
                <a:latin typeface="Times New Roman"/>
                <a:ea typeface="Times New Roman"/>
                <a:cs typeface="Times New Roman"/>
                <a:sym typeface="Times New Roman"/>
              </a:rPr>
              <a:t>“Sexual objectification, ‘the geisha’”</a:t>
            </a:r>
            <a:endParaRPr sz="1800">
              <a:solidFill>
                <a:schemeClr val="dk1"/>
              </a:solidFill>
              <a:latin typeface="Times New Roman"/>
              <a:ea typeface="Times New Roman"/>
              <a:cs typeface="Times New Roman"/>
              <a:sym typeface="Times New Roman"/>
            </a:endParaRPr>
          </a:p>
        </p:txBody>
      </p:sp>
      <p:sp>
        <p:nvSpPr>
          <p:cNvPr id="123" name="Google Shape;123;p23"/>
          <p:cNvSpPr txBox="1"/>
          <p:nvPr/>
        </p:nvSpPr>
        <p:spPr>
          <a:xfrm>
            <a:off x="1341050" y="1432825"/>
            <a:ext cx="3000000" cy="461700"/>
          </a:xfrm>
          <a:prstGeom prst="rect">
            <a:avLst/>
          </a:prstGeom>
          <a:solidFill>
            <a:srgbClr val="EA9999"/>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800">
                <a:solidFill>
                  <a:schemeClr val="dk1"/>
                </a:solidFill>
                <a:latin typeface="Times New Roman"/>
                <a:ea typeface="Times New Roman"/>
                <a:cs typeface="Times New Roman"/>
                <a:sym typeface="Times New Roman"/>
              </a:rPr>
              <a:t>“Manipulative/untrustworthy” </a:t>
            </a:r>
            <a:endParaRPr sz="1800">
              <a:solidFill>
                <a:schemeClr val="dk1"/>
              </a:solidFill>
              <a:latin typeface="Times New Roman"/>
              <a:ea typeface="Times New Roman"/>
              <a:cs typeface="Times New Roman"/>
              <a:sym typeface="Times New Roman"/>
            </a:endParaRPr>
          </a:p>
        </p:txBody>
      </p:sp>
      <p:sp>
        <p:nvSpPr>
          <p:cNvPr id="124" name="Google Shape;124;p23"/>
          <p:cNvSpPr txBox="1"/>
          <p:nvPr/>
        </p:nvSpPr>
        <p:spPr>
          <a:xfrm>
            <a:off x="4570450" y="2043975"/>
            <a:ext cx="3000000" cy="461700"/>
          </a:xfrm>
          <a:prstGeom prst="rect">
            <a:avLst/>
          </a:prstGeom>
          <a:solidFill>
            <a:srgbClr val="EA9999"/>
          </a:solid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1200"/>
              </a:spcAft>
              <a:buNone/>
            </a:pPr>
            <a:r>
              <a:rPr lang="en" sz="1800">
                <a:solidFill>
                  <a:schemeClr val="dk1"/>
                </a:solidFill>
                <a:latin typeface="Times New Roman"/>
                <a:ea typeface="Times New Roman"/>
                <a:cs typeface="Times New Roman"/>
                <a:sym typeface="Times New Roman"/>
              </a:rPr>
              <a:t>“Faceless, quiet, invisible”</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311700" y="2757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500" b="1">
                <a:solidFill>
                  <a:srgbClr val="59101F"/>
                </a:solidFill>
                <a:latin typeface="Times New Roman"/>
                <a:ea typeface="Times New Roman"/>
                <a:cs typeface="Times New Roman"/>
                <a:sym typeface="Times New Roman"/>
              </a:rPr>
              <a:t>AAPI Data to Unpack</a:t>
            </a:r>
            <a:endParaRPr sz="3500" b="1">
              <a:solidFill>
                <a:srgbClr val="59101F"/>
              </a:solidFill>
              <a:latin typeface="Times New Roman"/>
              <a:ea typeface="Times New Roman"/>
              <a:cs typeface="Times New Roman"/>
              <a:sym typeface="Times New Roman"/>
            </a:endParaRPr>
          </a:p>
        </p:txBody>
      </p:sp>
      <p:sp>
        <p:nvSpPr>
          <p:cNvPr id="130" name="Google Shape;130;p24"/>
          <p:cNvSpPr txBox="1">
            <a:spLocks noGrp="1"/>
          </p:cNvSpPr>
          <p:nvPr>
            <p:ph type="body" idx="1"/>
          </p:nvPr>
        </p:nvSpPr>
        <p:spPr>
          <a:xfrm>
            <a:off x="311700" y="4627050"/>
            <a:ext cx="8520600" cy="33402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400" u="sng">
                <a:solidFill>
                  <a:srgbClr val="000000"/>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https://www.api-gbv.org/about-gbv/statistics-violence-against-api-women/</a:t>
            </a:r>
            <a:endParaRPr sz="1400">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endParaRPr>
              <a:solidFill>
                <a:srgbClr val="000000"/>
              </a:solidFill>
            </a:endParaRPr>
          </a:p>
        </p:txBody>
      </p:sp>
      <p:pic>
        <p:nvPicPr>
          <p:cNvPr id="131" name="Google Shape;131;p24"/>
          <p:cNvPicPr preferRelativeResize="0"/>
          <p:nvPr/>
        </p:nvPicPr>
        <p:blipFill rotWithShape="1">
          <a:blip r:embed="rId4">
            <a:alphaModFix/>
          </a:blip>
          <a:srcRect l="30137" t="43522" r="11938" b="5656"/>
          <a:stretch/>
        </p:blipFill>
        <p:spPr>
          <a:xfrm>
            <a:off x="998800" y="974325"/>
            <a:ext cx="7146398" cy="35268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D8BB"/>
        </a:solidFill>
        <a:effectLst/>
      </p:bgPr>
    </p:bg>
    <p:spTree>
      <p:nvGrpSpPr>
        <p:cNvPr id="1" name="Shape 135"/>
        <p:cNvGrpSpPr/>
        <p:nvPr/>
      </p:nvGrpSpPr>
      <p:grpSpPr>
        <a:xfrm>
          <a:off x="0" y="0"/>
          <a:ext cx="0" cy="0"/>
          <a:chOff x="0" y="0"/>
          <a:chExt cx="0" cy="0"/>
        </a:xfrm>
      </p:grpSpPr>
      <p:pic>
        <p:nvPicPr>
          <p:cNvPr id="136" name="Google Shape;136;p25"/>
          <p:cNvPicPr preferRelativeResize="0"/>
          <p:nvPr/>
        </p:nvPicPr>
        <p:blipFill>
          <a:blip r:embed="rId3">
            <a:alphaModFix/>
          </a:blip>
          <a:stretch>
            <a:fillRect/>
          </a:stretch>
        </p:blipFill>
        <p:spPr>
          <a:xfrm>
            <a:off x="5261900" y="2979450"/>
            <a:ext cx="3882100" cy="2164050"/>
          </a:xfrm>
          <a:prstGeom prst="rect">
            <a:avLst/>
          </a:prstGeom>
          <a:noFill/>
          <a:ln>
            <a:noFill/>
          </a:ln>
        </p:spPr>
      </p:pic>
      <p:sp>
        <p:nvSpPr>
          <p:cNvPr id="137" name="Google Shape;137;p25"/>
          <p:cNvSpPr txBox="1">
            <a:spLocks noGrp="1"/>
          </p:cNvSpPr>
          <p:nvPr>
            <p:ph type="title"/>
          </p:nvPr>
        </p:nvSpPr>
        <p:spPr>
          <a:xfrm>
            <a:off x="576825" y="669350"/>
            <a:ext cx="59322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4500" b="1">
                <a:latin typeface="Times New Roman"/>
                <a:ea typeface="Times New Roman"/>
                <a:cs typeface="Times New Roman"/>
                <a:sym typeface="Times New Roman"/>
              </a:rPr>
              <a:t>Reflections/Discussion:</a:t>
            </a:r>
            <a:endParaRPr sz="4500" b="1">
              <a:latin typeface="Times New Roman"/>
              <a:ea typeface="Times New Roman"/>
              <a:cs typeface="Times New Roman"/>
              <a:sym typeface="Times New Roman"/>
            </a:endParaRPr>
          </a:p>
          <a:p>
            <a:pPr marL="0" lvl="0" indent="0" algn="l" rtl="0">
              <a:spcBef>
                <a:spcPts val="0"/>
              </a:spcBef>
              <a:spcAft>
                <a:spcPts val="0"/>
              </a:spcAft>
              <a:buNone/>
            </a:pPr>
            <a:r>
              <a:rPr lang="en" sz="3000">
                <a:latin typeface="Times New Roman"/>
                <a:ea typeface="Times New Roman"/>
                <a:cs typeface="Times New Roman"/>
                <a:sym typeface="Times New Roman"/>
              </a:rPr>
              <a:t>How have the listed stereotypes impacted your interpersonal encounters surrounding academics, dating/sex, and/or career? </a:t>
            </a:r>
            <a:endParaRPr sz="3000">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9101F"/>
        </a:solidFill>
        <a:effectLst/>
      </p:bgPr>
    </p:bg>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solidFill>
                  <a:srgbClr val="FFFFFF"/>
                </a:solidFill>
                <a:latin typeface="Times New Roman"/>
                <a:ea typeface="Times New Roman"/>
                <a:cs typeface="Times New Roman"/>
                <a:sym typeface="Times New Roman"/>
              </a:rPr>
              <a:t>Content Warning: Anti-Asian Racism, Gun Violence, Atlanta Shooting</a:t>
            </a:r>
            <a:endParaRPr>
              <a:solidFill>
                <a:srgbClr val="FFFFFF"/>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D8BB"/>
        </a:solidFill>
        <a:effectLst/>
      </p:bgPr>
    </p:bg>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311700" y="2307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solidFill>
                  <a:srgbClr val="59101F"/>
                </a:solidFill>
                <a:latin typeface="Times New Roman"/>
                <a:ea typeface="Times New Roman"/>
                <a:cs typeface="Times New Roman"/>
                <a:sym typeface="Times New Roman"/>
              </a:rPr>
              <a:t>In the News: Hate Crimes Against Asian Americans</a:t>
            </a:r>
            <a:endParaRPr b="1">
              <a:solidFill>
                <a:srgbClr val="59101F"/>
              </a:solidFill>
              <a:latin typeface="Times New Roman"/>
              <a:ea typeface="Times New Roman"/>
              <a:cs typeface="Times New Roman"/>
              <a:sym typeface="Times New Roman"/>
            </a:endParaRPr>
          </a:p>
        </p:txBody>
      </p:sp>
      <p:sp>
        <p:nvSpPr>
          <p:cNvPr id="148" name="Google Shape;148;p27"/>
          <p:cNvSpPr txBox="1">
            <a:spLocks noGrp="1"/>
          </p:cNvSpPr>
          <p:nvPr>
            <p:ph type="body" idx="1"/>
          </p:nvPr>
        </p:nvSpPr>
        <p:spPr>
          <a:xfrm>
            <a:off x="153075" y="867188"/>
            <a:ext cx="4324800" cy="38838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Stop AAPI Hate tweeted Wednesday: “All but two of the victims in this tragic incident were Asian American women… these were all Asian-owned businesses.”</a:t>
            </a:r>
            <a:endParaRPr>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Long was reported to have potentially been “seeking revenge on women at spas he frequented out of frustrations with what an official called his ‘sexual addiction.’”</a:t>
            </a:r>
            <a:endParaRPr>
              <a:solidFill>
                <a:srgbClr val="000000"/>
              </a:solidFill>
              <a:latin typeface="Times New Roman"/>
              <a:ea typeface="Times New Roman"/>
              <a:cs typeface="Times New Roman"/>
              <a:sym typeface="Times New Roman"/>
            </a:endParaRPr>
          </a:p>
          <a:p>
            <a:pPr marL="914400" lvl="1" indent="-317500" algn="l" rtl="0">
              <a:spcBef>
                <a:spcPts val="0"/>
              </a:spcBef>
              <a:spcAft>
                <a:spcPts val="0"/>
              </a:spcAft>
              <a:buClr>
                <a:srgbClr val="000000"/>
              </a:buClr>
              <a:buSzPts val="1400"/>
              <a:buFont typeface="Times New Roman"/>
              <a:buChar char="○"/>
            </a:pPr>
            <a:r>
              <a:rPr lang="en">
                <a:solidFill>
                  <a:srgbClr val="000000"/>
                </a:solidFill>
                <a:latin typeface="Times New Roman"/>
                <a:ea typeface="Times New Roman"/>
                <a:cs typeface="Times New Roman"/>
                <a:sym typeface="Times New Roman"/>
              </a:rPr>
              <a:t>Hypersexualization of Asian women and the deadly impacts</a:t>
            </a:r>
            <a:endParaRPr>
              <a:solidFill>
                <a:srgbClr val="000000"/>
              </a:solidFill>
              <a:latin typeface="Times New Roman"/>
              <a:ea typeface="Times New Roman"/>
              <a:cs typeface="Times New Roman"/>
              <a:sym typeface="Times New Roman"/>
            </a:endParaRPr>
          </a:p>
        </p:txBody>
      </p:sp>
      <p:pic>
        <p:nvPicPr>
          <p:cNvPr id="149" name="Google Shape;149;p27"/>
          <p:cNvPicPr preferRelativeResize="0"/>
          <p:nvPr/>
        </p:nvPicPr>
        <p:blipFill rotWithShape="1">
          <a:blip r:embed="rId3">
            <a:alphaModFix/>
          </a:blip>
          <a:srcRect l="18751" t="33573" r="37053" b="9231"/>
          <a:stretch/>
        </p:blipFill>
        <p:spPr>
          <a:xfrm>
            <a:off x="4457038" y="895600"/>
            <a:ext cx="4605173" cy="3352301"/>
          </a:xfrm>
          <a:prstGeom prst="rect">
            <a:avLst/>
          </a:prstGeom>
          <a:noFill/>
          <a:ln>
            <a:noFill/>
          </a:ln>
        </p:spPr>
      </p:pic>
      <p:sp>
        <p:nvSpPr>
          <p:cNvPr id="150" name="Google Shape;150;p27"/>
          <p:cNvSpPr txBox="1"/>
          <p:nvPr/>
        </p:nvSpPr>
        <p:spPr>
          <a:xfrm>
            <a:off x="4597213" y="4581150"/>
            <a:ext cx="4324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t>https://www.nbcnews.com/news/asian-america/there-were-3-800-anti-asian-racist-incidents-mostly-against-n1261257</a:t>
            </a:r>
            <a:endParaRPr sz="900"/>
          </a:p>
        </p:txBody>
      </p:sp>
      <p:sp>
        <p:nvSpPr>
          <p:cNvPr id="151" name="Google Shape;151;p27"/>
          <p:cNvSpPr txBox="1"/>
          <p:nvPr/>
        </p:nvSpPr>
        <p:spPr>
          <a:xfrm>
            <a:off x="153075" y="4703625"/>
            <a:ext cx="3980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t>https://www.latimes.com/world-nation/story/2021-03-17/atlanta-shootings-asian-american-hate-crimes</a:t>
            </a:r>
            <a:endParaRPr sz="9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D8BB"/>
        </a:solidFill>
        <a:effectLst/>
      </p:bgPr>
    </p:bg>
    <p:spTree>
      <p:nvGrpSpPr>
        <p:cNvPr id="1" name="Shape 155"/>
        <p:cNvGrpSpPr/>
        <p:nvPr/>
      </p:nvGrpSpPr>
      <p:grpSpPr>
        <a:xfrm>
          <a:off x="0" y="0"/>
          <a:ext cx="0" cy="0"/>
          <a:chOff x="0" y="0"/>
          <a:chExt cx="0" cy="0"/>
        </a:xfrm>
      </p:grpSpPr>
      <p:pic>
        <p:nvPicPr>
          <p:cNvPr id="156" name="Google Shape;156;p28"/>
          <p:cNvPicPr preferRelativeResize="0"/>
          <p:nvPr/>
        </p:nvPicPr>
        <p:blipFill>
          <a:blip r:embed="rId3">
            <a:alphaModFix/>
          </a:blip>
          <a:stretch>
            <a:fillRect/>
          </a:stretch>
        </p:blipFill>
        <p:spPr>
          <a:xfrm>
            <a:off x="5261900" y="2979450"/>
            <a:ext cx="3882100" cy="2164050"/>
          </a:xfrm>
          <a:prstGeom prst="rect">
            <a:avLst/>
          </a:prstGeom>
          <a:noFill/>
          <a:ln>
            <a:noFill/>
          </a:ln>
        </p:spPr>
      </p:pic>
      <p:sp>
        <p:nvSpPr>
          <p:cNvPr id="157" name="Google Shape;157;p28"/>
          <p:cNvSpPr txBox="1">
            <a:spLocks noGrp="1"/>
          </p:cNvSpPr>
          <p:nvPr>
            <p:ph type="title"/>
          </p:nvPr>
        </p:nvSpPr>
        <p:spPr>
          <a:xfrm>
            <a:off x="642650" y="526350"/>
            <a:ext cx="57063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4500" b="1">
                <a:latin typeface="Times New Roman"/>
                <a:ea typeface="Times New Roman"/>
                <a:cs typeface="Times New Roman"/>
                <a:sym typeface="Times New Roman"/>
              </a:rPr>
              <a:t>Reflection/Discussion:</a:t>
            </a:r>
            <a:endParaRPr sz="4500" b="1">
              <a:latin typeface="Times New Roman"/>
              <a:ea typeface="Times New Roman"/>
              <a:cs typeface="Times New Roman"/>
              <a:sym typeface="Times New Roman"/>
            </a:endParaRPr>
          </a:p>
          <a:p>
            <a:pPr marL="0" lvl="0" indent="0" algn="l" rtl="0">
              <a:spcBef>
                <a:spcPts val="0"/>
              </a:spcBef>
              <a:spcAft>
                <a:spcPts val="0"/>
              </a:spcAft>
              <a:buNone/>
            </a:pPr>
            <a:r>
              <a:rPr lang="en" sz="3000">
                <a:latin typeface="Times New Roman"/>
                <a:ea typeface="Times New Roman"/>
                <a:cs typeface="Times New Roman"/>
                <a:sym typeface="Times New Roman"/>
              </a:rPr>
              <a:t>How do the recent hate crimes against Asian Americans and AAPI women make you feel in the intersectionality in your identity?</a:t>
            </a:r>
            <a:endParaRPr sz="3000">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59101F"/>
        </a:solidFill>
        <a:effectLst/>
      </p:bgPr>
    </p:bg>
    <p:spTree>
      <p:nvGrpSpPr>
        <p:cNvPr id="1" name="Shape 161"/>
        <p:cNvGrpSpPr/>
        <p:nvPr/>
      </p:nvGrpSpPr>
      <p:grpSpPr>
        <a:xfrm>
          <a:off x="0" y="0"/>
          <a:ext cx="0" cy="0"/>
          <a:chOff x="0" y="0"/>
          <a:chExt cx="0" cy="0"/>
        </a:xfrm>
      </p:grpSpPr>
      <p:sp>
        <p:nvSpPr>
          <p:cNvPr id="162" name="Google Shape;162;p2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500" b="1">
                <a:solidFill>
                  <a:srgbClr val="FFFFFF"/>
                </a:solidFill>
                <a:latin typeface="Times New Roman"/>
                <a:ea typeface="Times New Roman"/>
                <a:cs typeface="Times New Roman"/>
                <a:sym typeface="Times New Roman"/>
              </a:rPr>
              <a:t>Group</a:t>
            </a:r>
            <a:endParaRPr sz="4500" b="1">
              <a:solidFill>
                <a:srgbClr val="FFFFFF"/>
              </a:solidFill>
              <a:latin typeface="Times New Roman"/>
              <a:ea typeface="Times New Roman"/>
              <a:cs typeface="Times New Roman"/>
              <a:sym typeface="Times New Roman"/>
            </a:endParaRPr>
          </a:p>
          <a:p>
            <a:pPr marL="0" lvl="0" indent="0" algn="ctr" rtl="0">
              <a:spcBef>
                <a:spcPts val="0"/>
              </a:spcBef>
              <a:spcAft>
                <a:spcPts val="0"/>
              </a:spcAft>
              <a:buNone/>
            </a:pPr>
            <a:r>
              <a:rPr lang="en" sz="4500" b="1">
                <a:solidFill>
                  <a:srgbClr val="FFFFFF"/>
                </a:solidFill>
                <a:latin typeface="Times New Roman"/>
                <a:ea typeface="Times New Roman"/>
                <a:cs typeface="Times New Roman"/>
                <a:sym typeface="Times New Roman"/>
              </a:rPr>
              <a:t>Discussion</a:t>
            </a:r>
            <a:endParaRPr sz="4500" b="1">
              <a:solidFill>
                <a:srgbClr val="FFFFFF"/>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0"/>
          <p:cNvSpPr txBox="1">
            <a:spLocks noGrp="1"/>
          </p:cNvSpPr>
          <p:nvPr>
            <p:ph type="title"/>
          </p:nvPr>
        </p:nvSpPr>
        <p:spPr>
          <a:xfrm>
            <a:off x="311700" y="2472325"/>
            <a:ext cx="8520600" cy="841800"/>
          </a:xfrm>
          <a:prstGeom prst="rect">
            <a:avLst/>
          </a:prstGeom>
        </p:spPr>
        <p:txBody>
          <a:bodyPr spcFirstLastPara="1" wrap="square" lIns="91425" tIns="91425" rIns="91425" bIns="91425" anchor="ctr" anchorCtr="0">
            <a:normAutofit fontScale="90000"/>
          </a:bodyPr>
          <a:lstStyle/>
          <a:p>
            <a:pPr marL="457200" lvl="0" indent="-374014" algn="l" rtl="0">
              <a:lnSpc>
                <a:spcPct val="115000"/>
              </a:lnSpc>
              <a:spcBef>
                <a:spcPts val="0"/>
              </a:spcBef>
              <a:spcAft>
                <a:spcPts val="0"/>
              </a:spcAft>
              <a:buSzPct val="100000"/>
              <a:buAutoNum type="arabicPeriod"/>
            </a:pPr>
            <a:r>
              <a:rPr lang="en" sz="2544"/>
              <a:t>How did this presentation make you feel? Were there any surprises for you in this presentation? Is there anything from this presentation that made you want to discuss further? (place for AAPI issues if desired)</a:t>
            </a:r>
            <a:endParaRPr sz="2544"/>
          </a:p>
          <a:p>
            <a:pPr marL="457200" lvl="0" indent="-374014" algn="l" rtl="0">
              <a:lnSpc>
                <a:spcPct val="115000"/>
              </a:lnSpc>
              <a:spcBef>
                <a:spcPts val="0"/>
              </a:spcBef>
              <a:spcAft>
                <a:spcPts val="0"/>
              </a:spcAft>
              <a:buSzPct val="100000"/>
              <a:buAutoNum type="arabicPeriod"/>
            </a:pPr>
            <a:r>
              <a:rPr lang="en" sz="2544"/>
              <a:t>In light of the presentation, what do you think are any unmet needs on your campus in terms of sexual misconduct and violence?</a:t>
            </a:r>
            <a:endParaRPr sz="2544"/>
          </a:p>
          <a:p>
            <a:pPr marL="457200" lvl="0" indent="-374014" algn="l" rtl="0">
              <a:lnSpc>
                <a:spcPct val="115000"/>
              </a:lnSpc>
              <a:spcBef>
                <a:spcPts val="0"/>
              </a:spcBef>
              <a:spcAft>
                <a:spcPts val="0"/>
              </a:spcAft>
              <a:buSzPct val="100000"/>
              <a:buAutoNum type="arabicPeriod"/>
            </a:pPr>
            <a:r>
              <a:rPr lang="en" sz="2544"/>
              <a:t>Do you have any thoughts, experiences, or questions surrounding the list of signs of abuse (</a:t>
            </a:r>
            <a:r>
              <a:rPr lang="en" sz="2544" u="sng">
                <a:solidFill>
                  <a:srgbClr val="1155CC"/>
                </a:solidFill>
                <a:hlinkClick r:id="rId3">
                  <a:extLst>
                    <a:ext uri="{A12FA001-AC4F-418D-AE19-62706E023703}">
                      <ahyp:hlinkClr xmlns:ahyp="http://schemas.microsoft.com/office/drawing/2018/hyperlinkcolor" val="tx"/>
                    </a:ext>
                  </a:extLst>
                </a:hlinkClick>
              </a:rPr>
              <a:t>list</a:t>
            </a:r>
            <a:r>
              <a:rPr lang="en" sz="2544"/>
              <a:t>)?</a:t>
            </a:r>
            <a:endParaRPr sz="2544"/>
          </a:p>
          <a:p>
            <a:pPr marL="0" lvl="0" indent="0" algn="ctr"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9101F"/>
        </a:solidFill>
        <a:effectLst/>
      </p:bgPr>
    </p:bg>
    <p:spTree>
      <p:nvGrpSpPr>
        <p:cNvPr id="1" name="Shape 171"/>
        <p:cNvGrpSpPr/>
        <p:nvPr/>
      </p:nvGrpSpPr>
      <p:grpSpPr>
        <a:xfrm>
          <a:off x="0" y="0"/>
          <a:ext cx="0" cy="0"/>
          <a:chOff x="0" y="0"/>
          <a:chExt cx="0" cy="0"/>
        </a:xfrm>
      </p:grpSpPr>
      <p:sp>
        <p:nvSpPr>
          <p:cNvPr id="172" name="Google Shape;172;p3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b="1">
                <a:solidFill>
                  <a:srgbClr val="FFFFFF"/>
                </a:solidFill>
                <a:latin typeface="Times New Roman"/>
                <a:ea typeface="Times New Roman"/>
                <a:cs typeface="Times New Roman"/>
                <a:sym typeface="Times New Roman"/>
              </a:rPr>
              <a:t>Theme: What Now?</a:t>
            </a:r>
            <a:endParaRPr b="1">
              <a:solidFill>
                <a:srgbClr val="FFFFFF"/>
              </a:solidFill>
              <a:latin typeface="Times New Roman"/>
              <a:ea typeface="Times New Roman"/>
              <a:cs typeface="Times New Roman"/>
              <a:sym typeface="Times New Roman"/>
            </a:endParaRPr>
          </a:p>
        </p:txBody>
      </p:sp>
      <p:sp>
        <p:nvSpPr>
          <p:cNvPr id="173" name="Google Shape;173;p3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solidFill>
                <a:srgbClr val="D9D9D9"/>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9101F"/>
        </a:solidFill>
        <a:effectLst/>
      </p:bgPr>
    </p:bg>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311700" y="1842875"/>
            <a:ext cx="8520600" cy="954300"/>
          </a:xfrm>
          <a:prstGeom prst="rect">
            <a:avLst/>
          </a:prstGeom>
          <a:ln>
            <a:noFill/>
          </a:ln>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b="1">
                <a:solidFill>
                  <a:srgbClr val="FFFFFF"/>
                </a:solidFill>
                <a:latin typeface="Times New Roman"/>
                <a:ea typeface="Times New Roman"/>
                <a:cs typeface="Times New Roman"/>
                <a:sym typeface="Times New Roman"/>
              </a:rPr>
              <a:t>Theme: The Issue</a:t>
            </a:r>
            <a:endParaRPr b="1">
              <a:solidFill>
                <a:srgbClr val="FFFFFF"/>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2"/>
          <p:cNvSpPr txBox="1">
            <a:spLocks noGrp="1"/>
          </p:cNvSpPr>
          <p:nvPr>
            <p:ph type="title"/>
          </p:nvPr>
        </p:nvSpPr>
        <p:spPr>
          <a:xfrm>
            <a:off x="311700" y="3698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a:latin typeface="Times New Roman"/>
                <a:ea typeface="Times New Roman"/>
                <a:cs typeface="Times New Roman"/>
                <a:sym typeface="Times New Roman"/>
              </a:rPr>
              <a:t>Individual</a:t>
            </a:r>
            <a:endParaRPr sz="3200" b="1">
              <a:latin typeface="Times New Roman"/>
              <a:ea typeface="Times New Roman"/>
              <a:cs typeface="Times New Roman"/>
              <a:sym typeface="Times New Roman"/>
            </a:endParaRPr>
          </a:p>
        </p:txBody>
      </p:sp>
      <p:sp>
        <p:nvSpPr>
          <p:cNvPr id="179" name="Google Shape;179;p32"/>
          <p:cNvSpPr txBox="1">
            <a:spLocks noGrp="1"/>
          </p:cNvSpPr>
          <p:nvPr>
            <p:ph type="body" idx="1"/>
          </p:nvPr>
        </p:nvSpPr>
        <p:spPr>
          <a:xfrm>
            <a:off x="311700" y="1152475"/>
            <a:ext cx="8520600" cy="3013200"/>
          </a:xfrm>
          <a:prstGeom prst="rect">
            <a:avLst/>
          </a:prstGeom>
          <a:solidFill>
            <a:srgbClr val="59101F"/>
          </a:solidFill>
        </p:spPr>
        <p:txBody>
          <a:bodyPr spcFirstLastPara="1" wrap="square" lIns="91425" tIns="91425" rIns="91425" bIns="91425" anchor="t" anchorCtr="0">
            <a:noAutofit/>
          </a:bodyPr>
          <a:lstStyle/>
          <a:p>
            <a:pPr marL="457200" lvl="0" indent="-374650" algn="l" rtl="0">
              <a:lnSpc>
                <a:spcPct val="150000"/>
              </a:lnSpc>
              <a:spcBef>
                <a:spcPts val="0"/>
              </a:spcBef>
              <a:spcAft>
                <a:spcPts val="0"/>
              </a:spcAft>
              <a:buClr>
                <a:srgbClr val="E06666"/>
              </a:buClr>
              <a:buSzPts val="2300"/>
              <a:buFont typeface="Times New Roman"/>
              <a:buChar char="●"/>
            </a:pPr>
            <a:r>
              <a:rPr lang="en" sz="2300">
                <a:solidFill>
                  <a:srgbClr val="E06666"/>
                </a:solidFill>
                <a:latin typeface="Times New Roman"/>
                <a:ea typeface="Times New Roman"/>
                <a:cs typeface="Times New Roman"/>
                <a:sym typeface="Times New Roman"/>
              </a:rPr>
              <a:t>Advocacy: Women Against Abuse “Take Action Center”</a:t>
            </a:r>
            <a:endParaRPr sz="2300">
              <a:solidFill>
                <a:srgbClr val="E06666"/>
              </a:solidFill>
              <a:latin typeface="Times New Roman"/>
              <a:ea typeface="Times New Roman"/>
              <a:cs typeface="Times New Roman"/>
              <a:sym typeface="Times New Roman"/>
            </a:endParaRPr>
          </a:p>
          <a:p>
            <a:pPr marL="914400" lvl="1" indent="-311150" algn="l" rtl="0">
              <a:lnSpc>
                <a:spcPct val="150000"/>
              </a:lnSpc>
              <a:spcBef>
                <a:spcPts val="0"/>
              </a:spcBef>
              <a:spcAft>
                <a:spcPts val="0"/>
              </a:spcAft>
              <a:buClr>
                <a:srgbClr val="E06666"/>
              </a:buClr>
              <a:buSzPts val="1300"/>
              <a:buFont typeface="Times New Roman"/>
              <a:buChar char="○"/>
            </a:pPr>
            <a:r>
              <a:rPr lang="en" sz="1300" u="sng">
                <a:solidFill>
                  <a:srgbClr val="E06666"/>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https://www.womenagainstabuse.org/take-action/action-alerts/#/</a:t>
            </a:r>
            <a:endParaRPr sz="1300">
              <a:solidFill>
                <a:srgbClr val="E06666"/>
              </a:solidFill>
              <a:latin typeface="Times New Roman"/>
              <a:ea typeface="Times New Roman"/>
              <a:cs typeface="Times New Roman"/>
              <a:sym typeface="Times New Roman"/>
            </a:endParaRPr>
          </a:p>
          <a:p>
            <a:pPr marL="457200" marR="0" lvl="0" indent="-374650" algn="l" rtl="0">
              <a:lnSpc>
                <a:spcPct val="150000"/>
              </a:lnSpc>
              <a:spcBef>
                <a:spcPts val="0"/>
              </a:spcBef>
              <a:spcAft>
                <a:spcPts val="0"/>
              </a:spcAft>
              <a:buClr>
                <a:srgbClr val="E06666"/>
              </a:buClr>
              <a:buSzPts val="2300"/>
              <a:buFont typeface="Times New Roman"/>
              <a:buChar char="●"/>
            </a:pPr>
            <a:r>
              <a:rPr lang="en" sz="2300">
                <a:solidFill>
                  <a:srgbClr val="E06666"/>
                </a:solidFill>
                <a:latin typeface="Times New Roman"/>
                <a:ea typeface="Times New Roman"/>
                <a:cs typeface="Times New Roman"/>
                <a:sym typeface="Times New Roman"/>
              </a:rPr>
              <a:t>Continual education and reflection</a:t>
            </a:r>
            <a:endParaRPr sz="2300">
              <a:solidFill>
                <a:srgbClr val="E06666"/>
              </a:solidFill>
              <a:latin typeface="Times New Roman"/>
              <a:ea typeface="Times New Roman"/>
              <a:cs typeface="Times New Roman"/>
              <a:sym typeface="Times New Roman"/>
            </a:endParaRPr>
          </a:p>
          <a:p>
            <a:pPr marL="914400" marR="0" lvl="1" indent="-374650" algn="l" rtl="0">
              <a:lnSpc>
                <a:spcPct val="150000"/>
              </a:lnSpc>
              <a:spcBef>
                <a:spcPts val="0"/>
              </a:spcBef>
              <a:spcAft>
                <a:spcPts val="0"/>
              </a:spcAft>
              <a:buClr>
                <a:srgbClr val="E06666"/>
              </a:buClr>
              <a:buSzPts val="2300"/>
              <a:buFont typeface="Times New Roman"/>
              <a:buChar char="○"/>
            </a:pPr>
            <a:r>
              <a:rPr lang="en" sz="2300">
                <a:solidFill>
                  <a:srgbClr val="E06666"/>
                </a:solidFill>
                <a:latin typeface="Times New Roman"/>
                <a:ea typeface="Times New Roman"/>
                <a:cs typeface="Times New Roman"/>
                <a:sym typeface="Times New Roman"/>
              </a:rPr>
              <a:t>Bystander intervention, training with PAGE and PVP</a:t>
            </a:r>
            <a:endParaRPr sz="2300">
              <a:solidFill>
                <a:srgbClr val="E06666"/>
              </a:solidFill>
              <a:latin typeface="Times New Roman"/>
              <a:ea typeface="Times New Roman"/>
              <a:cs typeface="Times New Roman"/>
              <a:sym typeface="Times New Roman"/>
            </a:endParaRPr>
          </a:p>
          <a:p>
            <a:pPr marL="457200" marR="0" lvl="0" indent="-374650" algn="l" rtl="0">
              <a:lnSpc>
                <a:spcPct val="150000"/>
              </a:lnSpc>
              <a:spcBef>
                <a:spcPts val="0"/>
              </a:spcBef>
              <a:spcAft>
                <a:spcPts val="0"/>
              </a:spcAft>
              <a:buClr>
                <a:srgbClr val="E06666"/>
              </a:buClr>
              <a:buSzPts val="2300"/>
              <a:buFont typeface="Times New Roman"/>
              <a:buChar char="●"/>
            </a:pPr>
            <a:r>
              <a:rPr lang="en" sz="2300">
                <a:solidFill>
                  <a:srgbClr val="E06666"/>
                </a:solidFill>
                <a:latin typeface="Times New Roman"/>
                <a:ea typeface="Times New Roman"/>
                <a:cs typeface="Times New Roman"/>
                <a:sym typeface="Times New Roman"/>
              </a:rPr>
              <a:t>Sharing of resources/materials/knowledge with peers</a:t>
            </a:r>
            <a:endParaRPr sz="2300">
              <a:solidFill>
                <a:srgbClr val="E06666"/>
              </a:solidFill>
              <a:latin typeface="Times New Roman"/>
              <a:ea typeface="Times New Roman"/>
              <a:cs typeface="Times New Roman"/>
              <a:sym typeface="Times New Roman"/>
            </a:endParaRPr>
          </a:p>
          <a:p>
            <a:pPr marL="457200" marR="0" lvl="0" indent="-374650" algn="l" rtl="0">
              <a:lnSpc>
                <a:spcPct val="150000"/>
              </a:lnSpc>
              <a:spcBef>
                <a:spcPts val="0"/>
              </a:spcBef>
              <a:spcAft>
                <a:spcPts val="0"/>
              </a:spcAft>
              <a:buClr>
                <a:srgbClr val="E06666"/>
              </a:buClr>
              <a:buSzPts val="2300"/>
              <a:buFont typeface="Times New Roman"/>
              <a:buChar char="●"/>
            </a:pPr>
            <a:r>
              <a:rPr lang="en" sz="2300">
                <a:solidFill>
                  <a:srgbClr val="E06666"/>
                </a:solidFill>
                <a:latin typeface="Times New Roman"/>
                <a:ea typeface="Times New Roman"/>
                <a:cs typeface="Times New Roman"/>
                <a:sym typeface="Times New Roman"/>
              </a:rPr>
              <a:t>Acts of kindness and mutual respect/support</a:t>
            </a:r>
            <a:endParaRPr sz="2300">
              <a:solidFill>
                <a:srgbClr val="E06666"/>
              </a:solidFill>
              <a:latin typeface="Times New Roman"/>
              <a:ea typeface="Times New Roman"/>
              <a:cs typeface="Times New Roman"/>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a:solidFill>
                  <a:srgbClr val="59101F"/>
                </a:solidFill>
                <a:latin typeface="Times New Roman"/>
                <a:ea typeface="Times New Roman"/>
                <a:cs typeface="Times New Roman"/>
                <a:sym typeface="Times New Roman"/>
              </a:rPr>
              <a:t>Collective</a:t>
            </a:r>
            <a:endParaRPr sz="3200" b="1">
              <a:solidFill>
                <a:srgbClr val="59101F"/>
              </a:solidFill>
              <a:latin typeface="Times New Roman"/>
              <a:ea typeface="Times New Roman"/>
              <a:cs typeface="Times New Roman"/>
              <a:sym typeface="Times New Roman"/>
            </a:endParaRPr>
          </a:p>
        </p:txBody>
      </p:sp>
      <p:sp>
        <p:nvSpPr>
          <p:cNvPr id="185" name="Google Shape;185;p33"/>
          <p:cNvSpPr txBox="1">
            <a:spLocks noGrp="1"/>
          </p:cNvSpPr>
          <p:nvPr>
            <p:ph type="body" idx="1"/>
          </p:nvPr>
        </p:nvSpPr>
        <p:spPr>
          <a:xfrm>
            <a:off x="311700" y="1093850"/>
            <a:ext cx="5964600" cy="33402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Joining or getting involved with groups on your campus (Penn examples provided)</a:t>
            </a:r>
            <a:endParaRPr sz="2400">
              <a:solidFill>
                <a:srgbClr val="000000"/>
              </a:solidFill>
              <a:latin typeface="Times New Roman"/>
              <a:ea typeface="Times New Roman"/>
              <a:cs typeface="Times New Roman"/>
              <a:sym typeface="Times New Roman"/>
            </a:endParaRPr>
          </a:p>
          <a:p>
            <a:pPr marL="914400" lvl="1" indent="-381000" algn="l" rtl="0">
              <a:spcBef>
                <a:spcPts val="0"/>
              </a:spcBef>
              <a:spcAft>
                <a:spcPts val="0"/>
              </a:spcAft>
              <a:buClr>
                <a:srgbClr val="E06666"/>
              </a:buClr>
              <a:buSzPts val="2400"/>
              <a:buFont typeface="Times New Roman"/>
              <a:buChar char="○"/>
            </a:pPr>
            <a:r>
              <a:rPr lang="en" sz="2400">
                <a:solidFill>
                  <a:srgbClr val="E06666"/>
                </a:solidFill>
                <a:latin typeface="Times New Roman"/>
                <a:ea typeface="Times New Roman"/>
                <a:cs typeface="Times New Roman"/>
                <a:sym typeface="Times New Roman"/>
              </a:rPr>
              <a:t>ASAP :)</a:t>
            </a:r>
            <a:endParaRPr sz="2400">
              <a:solidFill>
                <a:srgbClr val="E06666"/>
              </a:solidFill>
              <a:latin typeface="Times New Roman"/>
              <a:ea typeface="Times New Roman"/>
              <a:cs typeface="Times New Roman"/>
              <a:sym typeface="Times New Roman"/>
            </a:endParaRPr>
          </a:p>
          <a:p>
            <a:pPr marL="914400" lvl="1" indent="-381000" algn="l" rtl="0">
              <a:spcBef>
                <a:spcPts val="0"/>
              </a:spcBef>
              <a:spcAft>
                <a:spcPts val="0"/>
              </a:spcAft>
              <a:buClr>
                <a:srgbClr val="E06666"/>
              </a:buClr>
              <a:buSzPts val="2400"/>
              <a:buFont typeface="Times New Roman"/>
              <a:buChar char="○"/>
            </a:pPr>
            <a:r>
              <a:rPr lang="en" sz="2400">
                <a:solidFill>
                  <a:srgbClr val="E06666"/>
                </a:solidFill>
                <a:latin typeface="Times New Roman"/>
                <a:ea typeface="Times New Roman"/>
                <a:cs typeface="Times New Roman"/>
                <a:sym typeface="Times New Roman"/>
              </a:rPr>
              <a:t>PVP</a:t>
            </a:r>
            <a:endParaRPr sz="2400">
              <a:solidFill>
                <a:srgbClr val="E06666"/>
              </a:solidFill>
              <a:latin typeface="Times New Roman"/>
              <a:ea typeface="Times New Roman"/>
              <a:cs typeface="Times New Roman"/>
              <a:sym typeface="Times New Roman"/>
            </a:endParaRPr>
          </a:p>
          <a:p>
            <a:pPr marL="914400" lvl="1" indent="-381000" algn="l" rtl="0">
              <a:spcBef>
                <a:spcPts val="0"/>
              </a:spcBef>
              <a:spcAft>
                <a:spcPts val="0"/>
              </a:spcAft>
              <a:buClr>
                <a:srgbClr val="E06666"/>
              </a:buClr>
              <a:buSzPts val="2400"/>
              <a:buFont typeface="Times New Roman"/>
              <a:buChar char="○"/>
            </a:pPr>
            <a:r>
              <a:rPr lang="en" sz="2400">
                <a:solidFill>
                  <a:srgbClr val="E06666"/>
                </a:solidFill>
                <a:latin typeface="Times New Roman"/>
                <a:ea typeface="Times New Roman"/>
                <a:cs typeface="Times New Roman"/>
                <a:sym typeface="Times New Roman"/>
              </a:rPr>
              <a:t>PAGE</a:t>
            </a:r>
            <a:endParaRPr sz="2400">
              <a:solidFill>
                <a:srgbClr val="E06666"/>
              </a:solidFill>
              <a:latin typeface="Times New Roman"/>
              <a:ea typeface="Times New Roman"/>
              <a:cs typeface="Times New Roman"/>
              <a:sym typeface="Times New Roman"/>
            </a:endParaRPr>
          </a:p>
          <a:p>
            <a:pPr marL="914400" lvl="1" indent="-381000" algn="l" rtl="0">
              <a:spcBef>
                <a:spcPts val="0"/>
              </a:spcBef>
              <a:spcAft>
                <a:spcPts val="0"/>
              </a:spcAft>
              <a:buClr>
                <a:srgbClr val="E06666"/>
              </a:buClr>
              <a:buSzPts val="2400"/>
              <a:buFont typeface="Times New Roman"/>
              <a:buChar char="○"/>
            </a:pPr>
            <a:r>
              <a:rPr lang="en" sz="2400">
                <a:solidFill>
                  <a:srgbClr val="E06666"/>
                </a:solidFill>
                <a:latin typeface="Times New Roman"/>
                <a:ea typeface="Times New Roman"/>
                <a:cs typeface="Times New Roman"/>
                <a:sym typeface="Times New Roman"/>
              </a:rPr>
              <a:t>CAFSA</a:t>
            </a:r>
            <a:endParaRPr sz="2400">
              <a:solidFill>
                <a:srgbClr val="E06666"/>
              </a:solidFill>
              <a:latin typeface="Times New Roman"/>
              <a:ea typeface="Times New Roman"/>
              <a:cs typeface="Times New Roman"/>
              <a:sym typeface="Times New Roman"/>
            </a:endParaRPr>
          </a:p>
          <a:p>
            <a:pPr marL="457200" lvl="0" indent="-381000" algn="l" rtl="0">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Sigma Psi Zeta x ASAP collab: infographic workshop</a:t>
            </a:r>
            <a:endParaRPr sz="2400">
              <a:solidFill>
                <a:srgbClr val="000000"/>
              </a:solidFill>
              <a:latin typeface="Times New Roman"/>
              <a:ea typeface="Times New Roman"/>
              <a:cs typeface="Times New Roman"/>
              <a:sym typeface="Times New Roman"/>
            </a:endParaRPr>
          </a:p>
          <a:p>
            <a:pPr marL="457200" lvl="0" indent="-381000" algn="l" rtl="0">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Sigma Psi Zeta donation initiatives</a:t>
            </a:r>
            <a:endParaRPr sz="2400">
              <a:solidFill>
                <a:srgbClr val="000000"/>
              </a:solidFill>
              <a:latin typeface="Times New Roman"/>
              <a:ea typeface="Times New Roman"/>
              <a:cs typeface="Times New Roman"/>
              <a:sym typeface="Times New Roman"/>
            </a:endParaRPr>
          </a:p>
        </p:txBody>
      </p:sp>
      <p:pic>
        <p:nvPicPr>
          <p:cNvPr id="186" name="Google Shape;186;p33"/>
          <p:cNvPicPr preferRelativeResize="0"/>
          <p:nvPr/>
        </p:nvPicPr>
        <p:blipFill>
          <a:blip r:embed="rId3">
            <a:alphaModFix/>
          </a:blip>
          <a:stretch>
            <a:fillRect/>
          </a:stretch>
        </p:blipFill>
        <p:spPr>
          <a:xfrm>
            <a:off x="5311875" y="2137425"/>
            <a:ext cx="3170125" cy="1253025"/>
          </a:xfrm>
          <a:prstGeom prst="rect">
            <a:avLst/>
          </a:prstGeom>
          <a:noFill/>
          <a:ln>
            <a:noFill/>
          </a:ln>
        </p:spPr>
      </p:pic>
      <p:pic>
        <p:nvPicPr>
          <p:cNvPr id="187" name="Google Shape;187;p33"/>
          <p:cNvPicPr preferRelativeResize="0"/>
          <p:nvPr/>
        </p:nvPicPr>
        <p:blipFill>
          <a:blip r:embed="rId4">
            <a:alphaModFix/>
          </a:blip>
          <a:stretch>
            <a:fillRect/>
          </a:stretch>
        </p:blipFill>
        <p:spPr>
          <a:xfrm>
            <a:off x="7572978" y="3506888"/>
            <a:ext cx="1259322" cy="1253025"/>
          </a:xfrm>
          <a:prstGeom prst="rect">
            <a:avLst/>
          </a:prstGeom>
          <a:noFill/>
          <a:ln>
            <a:noFill/>
          </a:ln>
        </p:spPr>
      </p:pic>
      <p:pic>
        <p:nvPicPr>
          <p:cNvPr id="188" name="Google Shape;188;p33"/>
          <p:cNvPicPr preferRelativeResize="0"/>
          <p:nvPr/>
        </p:nvPicPr>
        <p:blipFill>
          <a:blip r:embed="rId5">
            <a:alphaModFix/>
          </a:blip>
          <a:stretch>
            <a:fillRect/>
          </a:stretch>
        </p:blipFill>
        <p:spPr>
          <a:xfrm>
            <a:off x="3791900" y="2134288"/>
            <a:ext cx="1259325" cy="1259325"/>
          </a:xfrm>
          <a:prstGeom prst="rect">
            <a:avLst/>
          </a:prstGeom>
          <a:noFill/>
          <a:ln>
            <a:noFill/>
          </a:ln>
        </p:spPr>
      </p:pic>
      <p:pic>
        <p:nvPicPr>
          <p:cNvPr id="189" name="Google Shape;189;p33"/>
          <p:cNvPicPr preferRelativeResize="0"/>
          <p:nvPr/>
        </p:nvPicPr>
        <p:blipFill rotWithShape="1">
          <a:blip r:embed="rId6">
            <a:alphaModFix/>
          </a:blip>
          <a:srcRect l="63639" t="35062" r="12923" b="11167"/>
          <a:stretch/>
        </p:blipFill>
        <p:spPr>
          <a:xfrm>
            <a:off x="7572975" y="395875"/>
            <a:ext cx="1259323" cy="162510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D8BB"/>
        </a:solidFill>
        <a:effectLst/>
      </p:bgPr>
    </p:bg>
    <p:spTree>
      <p:nvGrpSpPr>
        <p:cNvPr id="1" name="Shape 193"/>
        <p:cNvGrpSpPr/>
        <p:nvPr/>
      </p:nvGrpSpPr>
      <p:grpSpPr>
        <a:xfrm>
          <a:off x="0" y="0"/>
          <a:ext cx="0" cy="0"/>
          <a:chOff x="0" y="0"/>
          <a:chExt cx="0" cy="0"/>
        </a:xfrm>
      </p:grpSpPr>
      <p:sp>
        <p:nvSpPr>
          <p:cNvPr id="194" name="Google Shape;194;p34"/>
          <p:cNvSpPr txBox="1">
            <a:spLocks noGrp="1"/>
          </p:cNvSpPr>
          <p:nvPr>
            <p:ph type="title"/>
          </p:nvPr>
        </p:nvSpPr>
        <p:spPr>
          <a:xfrm>
            <a:off x="311700" y="379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a:solidFill>
                  <a:srgbClr val="59101F"/>
                </a:solidFill>
                <a:latin typeface="Times New Roman"/>
                <a:ea typeface="Times New Roman"/>
                <a:cs typeface="Times New Roman"/>
                <a:sym typeface="Times New Roman"/>
              </a:rPr>
              <a:t>Resources</a:t>
            </a:r>
            <a:endParaRPr sz="3200" b="1">
              <a:solidFill>
                <a:srgbClr val="59101F"/>
              </a:solidFill>
              <a:latin typeface="Times New Roman"/>
              <a:ea typeface="Times New Roman"/>
              <a:cs typeface="Times New Roman"/>
              <a:sym typeface="Times New Roman"/>
            </a:endParaRPr>
          </a:p>
        </p:txBody>
      </p:sp>
      <p:sp>
        <p:nvSpPr>
          <p:cNvPr id="195" name="Google Shape;195;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20000"/>
          </a:bodyPr>
          <a:lstStyle/>
          <a:p>
            <a:pPr marL="457200" lvl="0" indent="-361950" algn="l" rtl="0">
              <a:spcBef>
                <a:spcPts val="0"/>
              </a:spcBef>
              <a:spcAft>
                <a:spcPts val="0"/>
              </a:spcAft>
              <a:buClr>
                <a:schemeClr val="dk1"/>
              </a:buClr>
              <a:buSzPts val="2100"/>
              <a:buFont typeface="Times New Roman"/>
              <a:buChar char="●"/>
            </a:pPr>
            <a:r>
              <a:rPr lang="en" sz="2100">
                <a:solidFill>
                  <a:schemeClr val="dk1"/>
                </a:solidFill>
                <a:latin typeface="Times New Roman"/>
                <a:ea typeface="Times New Roman"/>
                <a:cs typeface="Times New Roman"/>
                <a:sym typeface="Times New Roman"/>
              </a:rPr>
              <a:t>RAINN (Rape, Abuse, and Incest National Network)</a:t>
            </a:r>
            <a:endParaRPr sz="2100">
              <a:solidFill>
                <a:schemeClr val="dk1"/>
              </a:solidFill>
              <a:latin typeface="Times New Roman"/>
              <a:ea typeface="Times New Roman"/>
              <a:cs typeface="Times New Roman"/>
              <a:sym typeface="Times New Roman"/>
            </a:endParaRPr>
          </a:p>
          <a:p>
            <a:pPr marL="914400" lvl="1" indent="-361950" algn="l" rtl="0">
              <a:spcBef>
                <a:spcPts val="0"/>
              </a:spcBef>
              <a:spcAft>
                <a:spcPts val="0"/>
              </a:spcAft>
              <a:buClr>
                <a:schemeClr val="dk1"/>
              </a:buClr>
              <a:buSzPts val="2100"/>
              <a:buFont typeface="Times New Roman"/>
              <a:buChar char="○"/>
            </a:pPr>
            <a:r>
              <a:rPr lang="en" sz="2100">
                <a:solidFill>
                  <a:schemeClr val="dk1"/>
                </a:solidFill>
                <a:latin typeface="Times New Roman"/>
                <a:ea typeface="Times New Roman"/>
                <a:cs typeface="Times New Roman"/>
                <a:sym typeface="Times New Roman"/>
              </a:rPr>
              <a:t>National Sexual Assault Online Hotline: 800-856-HOPE; rainn.org</a:t>
            </a:r>
            <a:endParaRPr sz="2100">
              <a:solidFill>
                <a:srgbClr val="000000"/>
              </a:solidFill>
              <a:latin typeface="Times New Roman"/>
              <a:ea typeface="Times New Roman"/>
              <a:cs typeface="Times New Roman"/>
              <a:sym typeface="Times New Roman"/>
            </a:endParaRPr>
          </a:p>
          <a:p>
            <a:pPr marL="457200" lvl="0" indent="-330200" algn="l" rtl="0">
              <a:spcBef>
                <a:spcPts val="0"/>
              </a:spcBef>
              <a:spcAft>
                <a:spcPts val="0"/>
              </a:spcAft>
              <a:buClr>
                <a:srgbClr val="000000"/>
              </a:buClr>
              <a:buSzPts val="1600"/>
              <a:buFont typeface="Times New Roman"/>
              <a:buChar char="●"/>
            </a:pPr>
            <a:r>
              <a:rPr lang="en" sz="2100">
                <a:solidFill>
                  <a:srgbClr val="000000"/>
                </a:solidFill>
                <a:latin typeface="Times New Roman"/>
                <a:ea typeface="Times New Roman"/>
                <a:cs typeface="Times New Roman"/>
                <a:sym typeface="Times New Roman"/>
              </a:rPr>
              <a:t>Asha for Women (Asian Women’s Self Help Association)</a:t>
            </a:r>
            <a:endParaRPr sz="2100">
              <a:solidFill>
                <a:srgbClr val="000000"/>
              </a:solidFill>
              <a:latin typeface="Times New Roman"/>
              <a:ea typeface="Times New Roman"/>
              <a:cs typeface="Times New Roman"/>
              <a:sym typeface="Times New Roman"/>
            </a:endParaRPr>
          </a:p>
          <a:p>
            <a:pPr marL="914400" lvl="1" indent="-349250" algn="l" rtl="0">
              <a:spcBef>
                <a:spcPts val="0"/>
              </a:spcBef>
              <a:spcAft>
                <a:spcPts val="0"/>
              </a:spcAft>
              <a:buClr>
                <a:srgbClr val="E06666"/>
              </a:buClr>
              <a:buSzPts val="1900"/>
              <a:buFont typeface="Times New Roman"/>
              <a:buChar char="○"/>
            </a:pPr>
            <a:r>
              <a:rPr lang="en" sz="1900" u="sng">
                <a:solidFill>
                  <a:srgbClr val="E06666"/>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https://ashaforwomen.org</a:t>
            </a:r>
            <a:endParaRPr sz="1900" u="sng">
              <a:solidFill>
                <a:srgbClr val="E06666"/>
              </a:solidFill>
              <a:latin typeface="Times New Roman"/>
              <a:ea typeface="Times New Roman"/>
              <a:cs typeface="Times New Roman"/>
              <a:sym typeface="Times New Roman"/>
            </a:endParaRPr>
          </a:p>
          <a:p>
            <a:pPr marL="457200" lvl="0" indent="-330200" algn="l" rtl="0">
              <a:spcBef>
                <a:spcPts val="0"/>
              </a:spcBef>
              <a:spcAft>
                <a:spcPts val="0"/>
              </a:spcAft>
              <a:buClr>
                <a:srgbClr val="000000"/>
              </a:buClr>
              <a:buSzPts val="1600"/>
              <a:buFont typeface="Times New Roman"/>
              <a:buChar char="●"/>
            </a:pPr>
            <a:r>
              <a:rPr lang="en" sz="2100">
                <a:solidFill>
                  <a:srgbClr val="000000"/>
                </a:solidFill>
                <a:latin typeface="Times New Roman"/>
                <a:ea typeface="Times New Roman"/>
                <a:cs typeface="Times New Roman"/>
                <a:sym typeface="Times New Roman"/>
              </a:rPr>
              <a:t>AADA (Asians Against Domestic Abuse)</a:t>
            </a:r>
            <a:endParaRPr sz="2100">
              <a:latin typeface="Times New Roman"/>
              <a:ea typeface="Times New Roman"/>
              <a:cs typeface="Times New Roman"/>
              <a:sym typeface="Times New Roman"/>
            </a:endParaRPr>
          </a:p>
          <a:p>
            <a:pPr marL="914400" lvl="1" indent="-349250" algn="l" rtl="0">
              <a:spcBef>
                <a:spcPts val="0"/>
              </a:spcBef>
              <a:spcAft>
                <a:spcPts val="0"/>
              </a:spcAft>
              <a:buClr>
                <a:srgbClr val="EA9999"/>
              </a:buClr>
              <a:buSzPts val="1900"/>
              <a:buFont typeface="Times New Roman"/>
              <a:buChar char="○"/>
            </a:pPr>
            <a:r>
              <a:rPr lang="en" sz="1900" u="sng">
                <a:solidFill>
                  <a:srgbClr val="E06666"/>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https://www.aadainc.org</a:t>
            </a:r>
            <a:endParaRPr sz="1900" u="sng">
              <a:solidFill>
                <a:srgbClr val="EA9999"/>
              </a:solidFill>
              <a:latin typeface="Times New Roman"/>
              <a:ea typeface="Times New Roman"/>
              <a:cs typeface="Times New Roman"/>
              <a:sym typeface="Times New Roman"/>
            </a:endParaRPr>
          </a:p>
          <a:p>
            <a:pPr marL="457200" lvl="0" indent="-330200" algn="l" rtl="0">
              <a:spcBef>
                <a:spcPts val="0"/>
              </a:spcBef>
              <a:spcAft>
                <a:spcPts val="0"/>
              </a:spcAft>
              <a:buClr>
                <a:srgbClr val="000000"/>
              </a:buClr>
              <a:buSzPts val="1600"/>
              <a:buFont typeface="Times New Roman"/>
              <a:buChar char="●"/>
            </a:pPr>
            <a:r>
              <a:rPr lang="en" sz="2100">
                <a:solidFill>
                  <a:srgbClr val="000000"/>
                </a:solidFill>
                <a:latin typeface="Times New Roman"/>
                <a:ea typeface="Times New Roman"/>
                <a:cs typeface="Times New Roman"/>
                <a:sym typeface="Times New Roman"/>
              </a:rPr>
              <a:t>ApnaGhar</a:t>
            </a:r>
            <a:endParaRPr sz="2100">
              <a:latin typeface="Times New Roman"/>
              <a:ea typeface="Times New Roman"/>
              <a:cs typeface="Times New Roman"/>
              <a:sym typeface="Times New Roman"/>
            </a:endParaRPr>
          </a:p>
          <a:p>
            <a:pPr marL="914400" lvl="1" indent="-349250" algn="l" rtl="0">
              <a:spcBef>
                <a:spcPts val="0"/>
              </a:spcBef>
              <a:spcAft>
                <a:spcPts val="0"/>
              </a:spcAft>
              <a:buClr>
                <a:srgbClr val="EA9999"/>
              </a:buClr>
              <a:buSzPts val="1900"/>
              <a:buFont typeface="Times New Roman"/>
              <a:buChar char="○"/>
            </a:pPr>
            <a:r>
              <a:rPr lang="en" sz="1900" u="sng">
                <a:solidFill>
                  <a:srgbClr val="E06666"/>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http://www.apnaghar.org/maximize-your-impact.html</a:t>
            </a:r>
            <a:endParaRPr sz="1900" u="sng">
              <a:solidFill>
                <a:srgbClr val="EA9999"/>
              </a:solidFill>
              <a:latin typeface="Times New Roman"/>
              <a:ea typeface="Times New Roman"/>
              <a:cs typeface="Times New Roman"/>
              <a:sym typeface="Times New Roman"/>
            </a:endParaRPr>
          </a:p>
          <a:p>
            <a:pPr marL="457200" lvl="0" indent="-330200" algn="l" rtl="0">
              <a:spcBef>
                <a:spcPts val="0"/>
              </a:spcBef>
              <a:spcAft>
                <a:spcPts val="0"/>
              </a:spcAft>
              <a:buClr>
                <a:srgbClr val="000000"/>
              </a:buClr>
              <a:buSzPts val="1600"/>
              <a:buFont typeface="Times New Roman"/>
              <a:buChar char="●"/>
            </a:pPr>
            <a:r>
              <a:rPr lang="en" sz="2100">
                <a:solidFill>
                  <a:srgbClr val="000000"/>
                </a:solidFill>
                <a:latin typeface="Times New Roman"/>
                <a:ea typeface="Times New Roman"/>
                <a:cs typeface="Times New Roman"/>
                <a:sym typeface="Times New Roman"/>
              </a:rPr>
              <a:t>Women Against Abuse</a:t>
            </a:r>
            <a:endParaRPr sz="2100">
              <a:latin typeface="Times New Roman"/>
              <a:ea typeface="Times New Roman"/>
              <a:cs typeface="Times New Roman"/>
              <a:sym typeface="Times New Roman"/>
            </a:endParaRPr>
          </a:p>
          <a:p>
            <a:pPr marL="914400" lvl="1" indent="-349250" algn="l" rtl="0">
              <a:spcBef>
                <a:spcPts val="0"/>
              </a:spcBef>
              <a:spcAft>
                <a:spcPts val="0"/>
              </a:spcAft>
              <a:buClr>
                <a:srgbClr val="EA9999"/>
              </a:buClr>
              <a:buSzPts val="1900"/>
              <a:buFont typeface="Times New Roman"/>
              <a:buChar char="○"/>
            </a:pPr>
            <a:r>
              <a:rPr lang="en" sz="1900" u="sng">
                <a:solidFill>
                  <a:srgbClr val="E06666"/>
                </a:solid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https://www.womenagainstabuse.org/</a:t>
            </a:r>
            <a:endParaRPr sz="1600" u="sng">
              <a:solidFill>
                <a:srgbClr val="FF0000"/>
              </a:solidFill>
              <a:latin typeface="Times New Roman"/>
              <a:ea typeface="Times New Roman"/>
              <a:cs typeface="Times New Roman"/>
              <a:sym typeface="Times New Roman"/>
            </a:endParaRPr>
          </a:p>
          <a:p>
            <a:pPr marL="0" lvl="0" indent="0" algn="l" rtl="0">
              <a:spcBef>
                <a:spcPts val="0"/>
              </a:spcBef>
              <a:spcAft>
                <a:spcPts val="0"/>
              </a:spcAft>
              <a:buNone/>
            </a:pPr>
            <a:endParaRPr sz="1100">
              <a:solidFill>
                <a:srgbClr val="000000"/>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D8BB"/>
        </a:solidFill>
        <a:effectLst/>
      </p:bgPr>
    </p:bg>
    <p:spTree>
      <p:nvGrpSpPr>
        <p:cNvPr id="1" name="Shape 199"/>
        <p:cNvGrpSpPr/>
        <p:nvPr/>
      </p:nvGrpSpPr>
      <p:grpSpPr>
        <a:xfrm>
          <a:off x="0" y="0"/>
          <a:ext cx="0" cy="0"/>
          <a:chOff x="0" y="0"/>
          <a:chExt cx="0" cy="0"/>
        </a:xfrm>
      </p:grpSpPr>
      <p:sp>
        <p:nvSpPr>
          <p:cNvPr id="200" name="Google Shape;200;p35"/>
          <p:cNvSpPr txBox="1">
            <a:spLocks noGrp="1"/>
          </p:cNvSpPr>
          <p:nvPr>
            <p:ph type="title"/>
          </p:nvPr>
        </p:nvSpPr>
        <p:spPr>
          <a:xfrm>
            <a:off x="311700" y="379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a:solidFill>
                  <a:srgbClr val="59101F"/>
                </a:solidFill>
                <a:latin typeface="Times New Roman"/>
                <a:ea typeface="Times New Roman"/>
                <a:cs typeface="Times New Roman"/>
                <a:sym typeface="Times New Roman"/>
              </a:rPr>
              <a:t>University Resources : USciences</a:t>
            </a:r>
            <a:endParaRPr sz="3200" b="1">
              <a:solidFill>
                <a:srgbClr val="59101F"/>
              </a:solidFill>
              <a:latin typeface="Times New Roman"/>
              <a:ea typeface="Times New Roman"/>
              <a:cs typeface="Times New Roman"/>
              <a:sym typeface="Times New Roman"/>
            </a:endParaRPr>
          </a:p>
        </p:txBody>
      </p:sp>
      <p:sp>
        <p:nvSpPr>
          <p:cNvPr id="201" name="Google Shape;201;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457200" lvl="0" indent="-351948" algn="l" rtl="0">
              <a:spcBef>
                <a:spcPts val="0"/>
              </a:spcBef>
              <a:spcAft>
                <a:spcPts val="0"/>
              </a:spcAft>
              <a:buClr>
                <a:srgbClr val="000000"/>
              </a:buClr>
              <a:buSzPct val="100000"/>
              <a:buFont typeface="Times New Roman"/>
              <a:buChar char="●"/>
            </a:pPr>
            <a:r>
              <a:rPr lang="en" sz="2100" b="1">
                <a:solidFill>
                  <a:srgbClr val="000000"/>
                </a:solidFill>
                <a:latin typeface="Times New Roman"/>
                <a:ea typeface="Times New Roman"/>
                <a:cs typeface="Times New Roman"/>
                <a:sym typeface="Times New Roman"/>
              </a:rPr>
              <a:t>USciences Office of Public Safety On-Campus Reporting </a:t>
            </a:r>
            <a:endParaRPr sz="2100" b="1">
              <a:solidFill>
                <a:srgbClr val="000000"/>
              </a:solidFill>
              <a:latin typeface="Times New Roman"/>
              <a:ea typeface="Times New Roman"/>
              <a:cs typeface="Times New Roman"/>
              <a:sym typeface="Times New Roman"/>
            </a:endParaRPr>
          </a:p>
          <a:p>
            <a:pPr marL="914400" lvl="1" indent="-351948" algn="l" rtl="0">
              <a:spcBef>
                <a:spcPts val="0"/>
              </a:spcBef>
              <a:spcAft>
                <a:spcPts val="0"/>
              </a:spcAft>
              <a:buClr>
                <a:srgbClr val="000000"/>
              </a:buClr>
              <a:buSzPct val="100000"/>
              <a:buFont typeface="Times New Roman"/>
              <a:buChar char="○"/>
            </a:pPr>
            <a:r>
              <a:rPr lang="en" sz="2100">
                <a:solidFill>
                  <a:srgbClr val="000000"/>
                </a:solidFill>
                <a:latin typeface="Times New Roman"/>
                <a:ea typeface="Times New Roman"/>
                <a:cs typeface="Times New Roman"/>
                <a:sym typeface="Times New Roman"/>
              </a:rPr>
              <a:t>215-596-7000 </a:t>
            </a:r>
            <a:endParaRPr sz="2100">
              <a:solidFill>
                <a:srgbClr val="000000"/>
              </a:solidFill>
              <a:latin typeface="Times New Roman"/>
              <a:ea typeface="Times New Roman"/>
              <a:cs typeface="Times New Roman"/>
              <a:sym typeface="Times New Roman"/>
            </a:endParaRPr>
          </a:p>
          <a:p>
            <a:pPr marL="457200" lvl="0" indent="-351948" algn="l" rtl="0">
              <a:spcBef>
                <a:spcPts val="0"/>
              </a:spcBef>
              <a:spcAft>
                <a:spcPts val="0"/>
              </a:spcAft>
              <a:buClr>
                <a:srgbClr val="000000"/>
              </a:buClr>
              <a:buSzPct val="100000"/>
              <a:buFont typeface="Times New Roman"/>
              <a:buChar char="●"/>
            </a:pPr>
            <a:r>
              <a:rPr lang="en" sz="2100" b="1">
                <a:solidFill>
                  <a:srgbClr val="000000"/>
                </a:solidFill>
                <a:latin typeface="Times New Roman"/>
                <a:ea typeface="Times New Roman"/>
                <a:cs typeface="Times New Roman"/>
                <a:sym typeface="Times New Roman"/>
              </a:rPr>
              <a:t>Office of the Dean of Students On-Campus Reporting &amp; Support </a:t>
            </a:r>
            <a:endParaRPr sz="2100" b="1">
              <a:solidFill>
                <a:srgbClr val="000000"/>
              </a:solidFill>
              <a:latin typeface="Times New Roman"/>
              <a:ea typeface="Times New Roman"/>
              <a:cs typeface="Times New Roman"/>
              <a:sym typeface="Times New Roman"/>
            </a:endParaRPr>
          </a:p>
          <a:p>
            <a:pPr marL="914400" lvl="1" indent="-351948" algn="l" rtl="0">
              <a:spcBef>
                <a:spcPts val="0"/>
              </a:spcBef>
              <a:spcAft>
                <a:spcPts val="0"/>
              </a:spcAft>
              <a:buClr>
                <a:srgbClr val="000000"/>
              </a:buClr>
              <a:buSzPct val="100000"/>
              <a:buFont typeface="Times New Roman"/>
              <a:buChar char="○"/>
            </a:pPr>
            <a:r>
              <a:rPr lang="en" sz="2100">
                <a:solidFill>
                  <a:srgbClr val="000000"/>
                </a:solidFill>
                <a:latin typeface="Times New Roman"/>
                <a:ea typeface="Times New Roman"/>
                <a:cs typeface="Times New Roman"/>
                <a:sym typeface="Times New Roman"/>
              </a:rPr>
              <a:t>215-596-8950 </a:t>
            </a:r>
            <a:endParaRPr sz="2100">
              <a:solidFill>
                <a:srgbClr val="000000"/>
              </a:solidFill>
              <a:latin typeface="Times New Roman"/>
              <a:ea typeface="Times New Roman"/>
              <a:cs typeface="Times New Roman"/>
              <a:sym typeface="Times New Roman"/>
            </a:endParaRPr>
          </a:p>
          <a:p>
            <a:pPr marL="457200" lvl="0" indent="-351948" algn="l" rtl="0">
              <a:spcBef>
                <a:spcPts val="0"/>
              </a:spcBef>
              <a:spcAft>
                <a:spcPts val="0"/>
              </a:spcAft>
              <a:buClr>
                <a:srgbClr val="000000"/>
              </a:buClr>
              <a:buSzPct val="100000"/>
              <a:buFont typeface="Times New Roman"/>
              <a:buChar char="●"/>
            </a:pPr>
            <a:r>
              <a:rPr lang="en" sz="2100" b="1">
                <a:solidFill>
                  <a:srgbClr val="000000"/>
                </a:solidFill>
                <a:latin typeface="Times New Roman"/>
                <a:ea typeface="Times New Roman"/>
                <a:cs typeface="Times New Roman"/>
                <a:sym typeface="Times New Roman"/>
              </a:rPr>
              <a:t>Ethics Point Anonymous Reporting System</a:t>
            </a:r>
            <a:endParaRPr sz="2100" b="1">
              <a:solidFill>
                <a:srgbClr val="000000"/>
              </a:solidFill>
              <a:latin typeface="Times New Roman"/>
              <a:ea typeface="Times New Roman"/>
              <a:cs typeface="Times New Roman"/>
              <a:sym typeface="Times New Roman"/>
            </a:endParaRPr>
          </a:p>
          <a:p>
            <a:pPr marL="914400" lvl="1" indent="-351948" algn="l" rtl="0">
              <a:spcBef>
                <a:spcPts val="0"/>
              </a:spcBef>
              <a:spcAft>
                <a:spcPts val="0"/>
              </a:spcAft>
              <a:buClr>
                <a:srgbClr val="000000"/>
              </a:buClr>
              <a:buSzPct val="100000"/>
              <a:buFont typeface="Times New Roman"/>
              <a:buChar char="○"/>
            </a:pPr>
            <a:r>
              <a:rPr lang="en" sz="2100">
                <a:solidFill>
                  <a:srgbClr val="000000"/>
                </a:solidFill>
                <a:latin typeface="Times New Roman"/>
                <a:ea typeface="Times New Roman"/>
                <a:cs typeface="Times New Roman"/>
                <a:sym typeface="Times New Roman"/>
              </a:rPr>
              <a:t> 1-888-266-0218 </a:t>
            </a:r>
            <a:endParaRPr sz="2100">
              <a:solidFill>
                <a:srgbClr val="000000"/>
              </a:solidFill>
              <a:latin typeface="Times New Roman"/>
              <a:ea typeface="Times New Roman"/>
              <a:cs typeface="Times New Roman"/>
              <a:sym typeface="Times New Roman"/>
            </a:endParaRPr>
          </a:p>
          <a:p>
            <a:pPr marL="457200" lvl="0" indent="-351948" algn="l" rtl="0">
              <a:spcBef>
                <a:spcPts val="0"/>
              </a:spcBef>
              <a:spcAft>
                <a:spcPts val="0"/>
              </a:spcAft>
              <a:buClr>
                <a:srgbClr val="000000"/>
              </a:buClr>
              <a:buSzPct val="100000"/>
              <a:buFont typeface="Times New Roman"/>
              <a:buChar char="●"/>
            </a:pPr>
            <a:r>
              <a:rPr lang="en" sz="2100" b="1">
                <a:solidFill>
                  <a:srgbClr val="000000"/>
                </a:solidFill>
                <a:latin typeface="Times New Roman"/>
                <a:ea typeface="Times New Roman"/>
                <a:cs typeface="Times New Roman"/>
                <a:sym typeface="Times New Roman"/>
              </a:rPr>
              <a:t>Student Health &amp; Counseling </a:t>
            </a:r>
            <a:endParaRPr sz="2100" b="1">
              <a:solidFill>
                <a:srgbClr val="000000"/>
              </a:solidFill>
              <a:latin typeface="Times New Roman"/>
              <a:ea typeface="Times New Roman"/>
              <a:cs typeface="Times New Roman"/>
              <a:sym typeface="Times New Roman"/>
            </a:endParaRPr>
          </a:p>
          <a:p>
            <a:pPr marL="914400" lvl="1" indent="-351948" algn="l" rtl="0">
              <a:spcBef>
                <a:spcPts val="0"/>
              </a:spcBef>
              <a:spcAft>
                <a:spcPts val="0"/>
              </a:spcAft>
              <a:buClr>
                <a:srgbClr val="000000"/>
              </a:buClr>
              <a:buSzPct val="100000"/>
              <a:buFont typeface="Times New Roman"/>
              <a:buChar char="○"/>
            </a:pPr>
            <a:r>
              <a:rPr lang="en" sz="2100">
                <a:solidFill>
                  <a:srgbClr val="000000"/>
                </a:solidFill>
                <a:latin typeface="Times New Roman"/>
                <a:ea typeface="Times New Roman"/>
                <a:cs typeface="Times New Roman"/>
                <a:sym typeface="Times New Roman"/>
              </a:rPr>
              <a:t>215-596-8536</a:t>
            </a:r>
            <a:endParaRPr sz="2100">
              <a:solidFill>
                <a:srgbClr val="000000"/>
              </a:solidFill>
              <a:latin typeface="Times New Roman"/>
              <a:ea typeface="Times New Roman"/>
              <a:cs typeface="Times New Roman"/>
              <a:sym typeface="Times New Roman"/>
            </a:endParaRPr>
          </a:p>
          <a:p>
            <a:pPr marL="457200" lvl="0" indent="-351948" algn="l" rtl="0">
              <a:spcBef>
                <a:spcPts val="0"/>
              </a:spcBef>
              <a:spcAft>
                <a:spcPts val="0"/>
              </a:spcAft>
              <a:buClr>
                <a:srgbClr val="000000"/>
              </a:buClr>
              <a:buSzPct val="100000"/>
              <a:buFont typeface="Times New Roman"/>
              <a:buChar char="●"/>
            </a:pPr>
            <a:r>
              <a:rPr lang="en" sz="2100">
                <a:solidFill>
                  <a:srgbClr val="000000"/>
                </a:solidFill>
                <a:latin typeface="Times New Roman"/>
                <a:ea typeface="Times New Roman"/>
                <a:cs typeface="Times New Roman"/>
                <a:sym typeface="Times New Roman"/>
              </a:rPr>
              <a:t>A complete list of resources and advice about the reporting process can be found at: https://www.usciences.edu/student-life/its-on-us.html</a:t>
            </a:r>
            <a:endParaRPr sz="2100">
              <a:solidFill>
                <a:srgbClr val="000000"/>
              </a:solidFill>
              <a:latin typeface="Times New Roman"/>
              <a:ea typeface="Times New Roman"/>
              <a:cs typeface="Times New Roman"/>
              <a:sym typeface="Times New Roman"/>
            </a:endParaRPr>
          </a:p>
          <a:p>
            <a:pPr marL="457200" lvl="0" indent="0" algn="l" rtl="0">
              <a:spcBef>
                <a:spcPts val="0"/>
              </a:spcBef>
              <a:spcAft>
                <a:spcPts val="0"/>
              </a:spcAft>
              <a:buNone/>
            </a:pPr>
            <a:endParaRPr sz="2100">
              <a:solidFill>
                <a:srgbClr val="000000"/>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D8BB"/>
        </a:solidFill>
        <a:effectLst/>
      </p:bgPr>
    </p:bg>
    <p:spTree>
      <p:nvGrpSpPr>
        <p:cNvPr id="1" name="Shape 205"/>
        <p:cNvGrpSpPr/>
        <p:nvPr/>
      </p:nvGrpSpPr>
      <p:grpSpPr>
        <a:xfrm>
          <a:off x="0" y="0"/>
          <a:ext cx="0" cy="0"/>
          <a:chOff x="0" y="0"/>
          <a:chExt cx="0" cy="0"/>
        </a:xfrm>
      </p:grpSpPr>
      <p:sp>
        <p:nvSpPr>
          <p:cNvPr id="206" name="Google Shape;206;p36"/>
          <p:cNvSpPr txBox="1">
            <a:spLocks noGrp="1"/>
          </p:cNvSpPr>
          <p:nvPr>
            <p:ph type="title"/>
          </p:nvPr>
        </p:nvSpPr>
        <p:spPr>
          <a:xfrm>
            <a:off x="311700" y="379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a:solidFill>
                  <a:srgbClr val="59101F"/>
                </a:solidFill>
                <a:latin typeface="Times New Roman"/>
                <a:ea typeface="Times New Roman"/>
                <a:cs typeface="Times New Roman"/>
                <a:sym typeface="Times New Roman"/>
              </a:rPr>
              <a:t>University Resources : Penn</a:t>
            </a:r>
            <a:endParaRPr sz="3200" b="1">
              <a:solidFill>
                <a:srgbClr val="59101F"/>
              </a:solidFill>
              <a:latin typeface="Times New Roman"/>
              <a:ea typeface="Times New Roman"/>
              <a:cs typeface="Times New Roman"/>
              <a:sym typeface="Times New Roman"/>
            </a:endParaRPr>
          </a:p>
        </p:txBody>
      </p:sp>
      <p:sp>
        <p:nvSpPr>
          <p:cNvPr id="207" name="Google Shape;207;p36"/>
          <p:cNvSpPr txBox="1">
            <a:spLocks noGrp="1"/>
          </p:cNvSpPr>
          <p:nvPr>
            <p:ph type="body" idx="1"/>
          </p:nvPr>
        </p:nvSpPr>
        <p:spPr>
          <a:xfrm>
            <a:off x="311700" y="1020325"/>
            <a:ext cx="8520600" cy="3969300"/>
          </a:xfrm>
          <a:prstGeom prst="rect">
            <a:avLst/>
          </a:prstGeom>
        </p:spPr>
        <p:txBody>
          <a:bodyPr spcFirstLastPara="1" wrap="square" lIns="91425" tIns="91425" rIns="91425" bIns="91425" anchor="t" anchorCtr="0">
            <a:normAutofit fontScale="62500" lnSpcReduction="10000"/>
          </a:bodyPr>
          <a:lstStyle/>
          <a:p>
            <a:pPr marL="457200" lvl="0" indent="-311943" algn="l" rtl="0">
              <a:spcBef>
                <a:spcPts val="0"/>
              </a:spcBef>
              <a:spcAft>
                <a:spcPts val="0"/>
              </a:spcAft>
              <a:buClr>
                <a:srgbClr val="000000"/>
              </a:buClr>
              <a:buSzPct val="100000"/>
              <a:buFont typeface="Times New Roman"/>
              <a:buChar char="●"/>
            </a:pPr>
            <a:r>
              <a:rPr lang="en" sz="2100" b="1">
                <a:solidFill>
                  <a:srgbClr val="000000"/>
                </a:solidFill>
                <a:latin typeface="Times New Roman"/>
                <a:ea typeface="Times New Roman"/>
                <a:cs typeface="Times New Roman"/>
                <a:sym typeface="Times New Roman"/>
              </a:rPr>
              <a:t>LGBT Center (confidential)</a:t>
            </a:r>
            <a:endParaRPr sz="2100" b="1">
              <a:solidFill>
                <a:srgbClr val="000000"/>
              </a:solidFill>
              <a:latin typeface="Times New Roman"/>
              <a:ea typeface="Times New Roman"/>
              <a:cs typeface="Times New Roman"/>
              <a:sym typeface="Times New Roman"/>
            </a:endParaRPr>
          </a:p>
          <a:p>
            <a:pPr marL="1371600" lvl="1" indent="-311943" algn="l" rtl="0">
              <a:spcBef>
                <a:spcPts val="0"/>
              </a:spcBef>
              <a:spcAft>
                <a:spcPts val="0"/>
              </a:spcAft>
              <a:buClr>
                <a:srgbClr val="000000"/>
              </a:buClr>
              <a:buSzPct val="100000"/>
              <a:buFont typeface="Times New Roman"/>
              <a:buChar char="○"/>
            </a:pPr>
            <a:r>
              <a:rPr lang="en" sz="2100">
                <a:solidFill>
                  <a:srgbClr val="000000"/>
                </a:solidFill>
                <a:latin typeface="Times New Roman"/>
                <a:ea typeface="Times New Roman"/>
                <a:cs typeface="Times New Roman"/>
                <a:sym typeface="Times New Roman"/>
              </a:rPr>
              <a:t>Erin Cross (ecross@upenn.edu),  Malik Muhammad (malikmuh@upenn.edu) </a:t>
            </a:r>
            <a:endParaRPr sz="2100">
              <a:solidFill>
                <a:srgbClr val="000000"/>
              </a:solidFill>
              <a:latin typeface="Times New Roman"/>
              <a:ea typeface="Times New Roman"/>
              <a:cs typeface="Times New Roman"/>
              <a:sym typeface="Times New Roman"/>
            </a:endParaRPr>
          </a:p>
          <a:p>
            <a:pPr marL="457200" lvl="0" indent="-311943" algn="l" rtl="0">
              <a:spcBef>
                <a:spcPts val="0"/>
              </a:spcBef>
              <a:spcAft>
                <a:spcPts val="0"/>
              </a:spcAft>
              <a:buClr>
                <a:srgbClr val="000000"/>
              </a:buClr>
              <a:buSzPct val="100000"/>
              <a:buFont typeface="Times New Roman"/>
              <a:buChar char="●"/>
            </a:pPr>
            <a:r>
              <a:rPr lang="en" sz="2100" b="1">
                <a:solidFill>
                  <a:srgbClr val="000000"/>
                </a:solidFill>
                <a:latin typeface="Times New Roman"/>
                <a:ea typeface="Times New Roman"/>
                <a:cs typeface="Times New Roman"/>
                <a:sym typeface="Times New Roman"/>
              </a:rPr>
              <a:t>CAPS - STTOP Team (confidential):</a:t>
            </a:r>
            <a:r>
              <a:rPr lang="en" sz="2100">
                <a:solidFill>
                  <a:srgbClr val="000000"/>
                </a:solidFill>
                <a:latin typeface="Times New Roman"/>
                <a:ea typeface="Times New Roman"/>
                <a:cs typeface="Times New Roman"/>
                <a:sym typeface="Times New Roman"/>
              </a:rPr>
              <a:t> Available 24/7, 215-898-7021</a:t>
            </a:r>
            <a:endParaRPr sz="2100">
              <a:solidFill>
                <a:srgbClr val="000000"/>
              </a:solidFill>
              <a:latin typeface="Times New Roman"/>
              <a:ea typeface="Times New Roman"/>
              <a:cs typeface="Times New Roman"/>
              <a:sym typeface="Times New Roman"/>
            </a:endParaRPr>
          </a:p>
          <a:p>
            <a:pPr marL="1371600" lvl="1" indent="-311943" algn="l" rtl="0">
              <a:spcBef>
                <a:spcPts val="0"/>
              </a:spcBef>
              <a:spcAft>
                <a:spcPts val="0"/>
              </a:spcAft>
              <a:buClr>
                <a:srgbClr val="000000"/>
              </a:buClr>
              <a:buSzPct val="100000"/>
              <a:buFont typeface="Times New Roman"/>
              <a:buChar char="○"/>
            </a:pPr>
            <a:r>
              <a:rPr lang="en" sz="2100">
                <a:solidFill>
                  <a:srgbClr val="000000"/>
                </a:solidFill>
                <a:latin typeface="Times New Roman"/>
                <a:ea typeface="Times New Roman"/>
                <a:cs typeface="Times New Roman"/>
                <a:sym typeface="Times New Roman"/>
              </a:rPr>
              <a:t>Di O’Neill (doneill@upenn.edu), Batsi Bvunzawabaya (batsirai@upenn.edu)</a:t>
            </a:r>
            <a:endParaRPr sz="2100">
              <a:solidFill>
                <a:srgbClr val="000000"/>
              </a:solidFill>
              <a:latin typeface="Times New Roman"/>
              <a:ea typeface="Times New Roman"/>
              <a:cs typeface="Times New Roman"/>
              <a:sym typeface="Times New Roman"/>
            </a:endParaRPr>
          </a:p>
          <a:p>
            <a:pPr marL="457200" lvl="0" indent="-311943" algn="l" rtl="0">
              <a:spcBef>
                <a:spcPts val="0"/>
              </a:spcBef>
              <a:spcAft>
                <a:spcPts val="0"/>
              </a:spcAft>
              <a:buClr>
                <a:srgbClr val="000000"/>
              </a:buClr>
              <a:buSzPct val="100000"/>
              <a:buFont typeface="Times New Roman"/>
              <a:buChar char="●"/>
            </a:pPr>
            <a:r>
              <a:rPr lang="en" sz="2100" b="1">
                <a:solidFill>
                  <a:srgbClr val="000000"/>
                </a:solidFill>
                <a:latin typeface="Times New Roman"/>
                <a:ea typeface="Times New Roman"/>
                <a:cs typeface="Times New Roman"/>
                <a:sym typeface="Times New Roman"/>
              </a:rPr>
              <a:t>PWC (confidential)</a:t>
            </a:r>
            <a:endParaRPr sz="2100" b="1">
              <a:solidFill>
                <a:srgbClr val="000000"/>
              </a:solidFill>
              <a:latin typeface="Times New Roman"/>
              <a:ea typeface="Times New Roman"/>
              <a:cs typeface="Times New Roman"/>
              <a:sym typeface="Times New Roman"/>
            </a:endParaRPr>
          </a:p>
          <a:p>
            <a:pPr marL="1371600" lvl="1" indent="-311943" algn="l" rtl="0">
              <a:spcBef>
                <a:spcPts val="0"/>
              </a:spcBef>
              <a:spcAft>
                <a:spcPts val="0"/>
              </a:spcAft>
              <a:buClr>
                <a:srgbClr val="000000"/>
              </a:buClr>
              <a:buSzPct val="100000"/>
              <a:buFont typeface="Times New Roman"/>
              <a:buChar char="○"/>
            </a:pPr>
            <a:r>
              <a:rPr lang="en" sz="2100">
                <a:solidFill>
                  <a:srgbClr val="000000"/>
                </a:solidFill>
                <a:latin typeface="Times New Roman"/>
                <a:ea typeface="Times New Roman"/>
                <a:cs typeface="Times New Roman"/>
                <a:sym typeface="Times New Roman"/>
              </a:rPr>
              <a:t>Sanjana Bijlani (sbijlani@upenn.edu), Sherisse Laud-Hammond (slaud@upenn.edu)</a:t>
            </a:r>
            <a:endParaRPr sz="2100">
              <a:solidFill>
                <a:srgbClr val="000000"/>
              </a:solidFill>
              <a:latin typeface="Times New Roman"/>
              <a:ea typeface="Times New Roman"/>
              <a:cs typeface="Times New Roman"/>
              <a:sym typeface="Times New Roman"/>
            </a:endParaRPr>
          </a:p>
          <a:p>
            <a:pPr marL="457200" lvl="0" indent="-311943" algn="l" rtl="0">
              <a:spcBef>
                <a:spcPts val="0"/>
              </a:spcBef>
              <a:spcAft>
                <a:spcPts val="0"/>
              </a:spcAft>
              <a:buClr>
                <a:srgbClr val="000000"/>
              </a:buClr>
              <a:buSzPct val="100000"/>
              <a:buFont typeface="Times New Roman"/>
              <a:buChar char="●"/>
            </a:pPr>
            <a:r>
              <a:rPr lang="en" sz="2100" b="1">
                <a:solidFill>
                  <a:srgbClr val="000000"/>
                </a:solidFill>
                <a:latin typeface="Times New Roman"/>
                <a:ea typeface="Times New Roman"/>
                <a:cs typeface="Times New Roman"/>
                <a:sym typeface="Times New Roman"/>
              </a:rPr>
              <a:t>Student Health Services (confidential): 215-746-3535</a:t>
            </a:r>
            <a:endParaRPr sz="2100" b="1">
              <a:solidFill>
                <a:srgbClr val="000000"/>
              </a:solidFill>
              <a:latin typeface="Times New Roman"/>
              <a:ea typeface="Times New Roman"/>
              <a:cs typeface="Times New Roman"/>
              <a:sym typeface="Times New Roman"/>
            </a:endParaRPr>
          </a:p>
          <a:p>
            <a:pPr marL="457200" lvl="0" indent="-311943" algn="l" rtl="0">
              <a:spcBef>
                <a:spcPts val="0"/>
              </a:spcBef>
              <a:spcAft>
                <a:spcPts val="0"/>
              </a:spcAft>
              <a:buClr>
                <a:srgbClr val="000000"/>
              </a:buClr>
              <a:buSzPct val="100000"/>
              <a:buFont typeface="Times New Roman"/>
              <a:buChar char="●"/>
            </a:pPr>
            <a:r>
              <a:rPr lang="en" sz="2100" b="1">
                <a:solidFill>
                  <a:srgbClr val="000000"/>
                </a:solidFill>
                <a:latin typeface="Times New Roman"/>
                <a:ea typeface="Times New Roman"/>
                <a:cs typeface="Times New Roman"/>
                <a:sym typeface="Times New Roman"/>
              </a:rPr>
              <a:t>PVP (confidential)</a:t>
            </a:r>
            <a:endParaRPr sz="2100" b="1">
              <a:solidFill>
                <a:srgbClr val="000000"/>
              </a:solidFill>
              <a:latin typeface="Times New Roman"/>
              <a:ea typeface="Times New Roman"/>
              <a:cs typeface="Times New Roman"/>
              <a:sym typeface="Times New Roman"/>
            </a:endParaRPr>
          </a:p>
          <a:p>
            <a:pPr marL="1371600" lvl="1" indent="-311943" algn="l" rtl="0">
              <a:spcBef>
                <a:spcPts val="0"/>
              </a:spcBef>
              <a:spcAft>
                <a:spcPts val="0"/>
              </a:spcAft>
              <a:buClr>
                <a:srgbClr val="000000"/>
              </a:buClr>
              <a:buSzPct val="100000"/>
              <a:buFont typeface="Times New Roman"/>
              <a:buChar char="○"/>
            </a:pPr>
            <a:r>
              <a:rPr lang="en" sz="2100">
                <a:solidFill>
                  <a:srgbClr val="000000"/>
                </a:solidFill>
                <a:latin typeface="Times New Roman"/>
                <a:ea typeface="Times New Roman"/>
                <a:cs typeface="Times New Roman"/>
                <a:sym typeface="Times New Roman"/>
              </a:rPr>
              <a:t>Rae Chaloult (chaloult@upenn.edu), Reema Malhotra (reemam@upenn.edu), Malik Washington (malikw@upenn.edu)   </a:t>
            </a:r>
            <a:endParaRPr sz="2100">
              <a:solidFill>
                <a:srgbClr val="000000"/>
              </a:solidFill>
              <a:latin typeface="Times New Roman"/>
              <a:ea typeface="Times New Roman"/>
              <a:cs typeface="Times New Roman"/>
              <a:sym typeface="Times New Roman"/>
            </a:endParaRPr>
          </a:p>
          <a:p>
            <a:pPr marL="457200" lvl="0" indent="-311943" algn="l" rtl="0">
              <a:spcBef>
                <a:spcPts val="0"/>
              </a:spcBef>
              <a:spcAft>
                <a:spcPts val="0"/>
              </a:spcAft>
              <a:buClr>
                <a:srgbClr val="000000"/>
              </a:buClr>
              <a:buSzPct val="100000"/>
              <a:buFont typeface="Times New Roman"/>
              <a:buChar char="●"/>
            </a:pPr>
            <a:r>
              <a:rPr lang="en" sz="2100" b="1">
                <a:solidFill>
                  <a:srgbClr val="000000"/>
                </a:solidFill>
                <a:latin typeface="Times New Roman"/>
                <a:ea typeface="Times New Roman"/>
                <a:cs typeface="Times New Roman"/>
                <a:sym typeface="Times New Roman"/>
              </a:rPr>
              <a:t>Office of the Ombuds (confidential)</a:t>
            </a:r>
            <a:endParaRPr sz="2100" b="1">
              <a:solidFill>
                <a:srgbClr val="000000"/>
              </a:solidFill>
              <a:latin typeface="Times New Roman"/>
              <a:ea typeface="Times New Roman"/>
              <a:cs typeface="Times New Roman"/>
              <a:sym typeface="Times New Roman"/>
            </a:endParaRPr>
          </a:p>
          <a:p>
            <a:pPr marL="1371600" lvl="1" indent="-311943" algn="l" rtl="0">
              <a:spcBef>
                <a:spcPts val="0"/>
              </a:spcBef>
              <a:spcAft>
                <a:spcPts val="0"/>
              </a:spcAft>
              <a:buClr>
                <a:srgbClr val="000000"/>
              </a:buClr>
              <a:buSzPct val="100000"/>
              <a:buFont typeface="Times New Roman"/>
              <a:buChar char="○"/>
            </a:pPr>
            <a:r>
              <a:rPr lang="en" sz="2100">
                <a:solidFill>
                  <a:srgbClr val="000000"/>
                </a:solidFill>
                <a:latin typeface="Times New Roman"/>
                <a:ea typeface="Times New Roman"/>
                <a:cs typeface="Times New Roman"/>
                <a:sym typeface="Times New Roman"/>
              </a:rPr>
              <a:t>Jennifer Pinto-Martin (pinto.ombuds@pobox.upenn.edu), Marcia Martínez-Helfman (ombuds@upenn.edu)</a:t>
            </a:r>
            <a:endParaRPr sz="2100">
              <a:solidFill>
                <a:srgbClr val="000000"/>
              </a:solidFill>
              <a:latin typeface="Times New Roman"/>
              <a:ea typeface="Times New Roman"/>
              <a:cs typeface="Times New Roman"/>
              <a:sym typeface="Times New Roman"/>
            </a:endParaRPr>
          </a:p>
          <a:p>
            <a:pPr marL="457200" lvl="0" indent="-311943" algn="l" rtl="0">
              <a:spcBef>
                <a:spcPts val="0"/>
              </a:spcBef>
              <a:spcAft>
                <a:spcPts val="0"/>
              </a:spcAft>
              <a:buClr>
                <a:srgbClr val="000000"/>
              </a:buClr>
              <a:buSzPct val="100000"/>
              <a:buFont typeface="Times New Roman"/>
              <a:buChar char="●"/>
            </a:pPr>
            <a:r>
              <a:rPr lang="en" sz="2100" b="1">
                <a:solidFill>
                  <a:srgbClr val="000000"/>
                </a:solidFill>
                <a:latin typeface="Times New Roman"/>
                <a:ea typeface="Times New Roman"/>
                <a:cs typeface="Times New Roman"/>
                <a:sym typeface="Times New Roman"/>
              </a:rPr>
              <a:t>Title IX Office: Anonymous Reporting through 215-P-COMPLY form</a:t>
            </a:r>
            <a:endParaRPr sz="2100" b="1">
              <a:solidFill>
                <a:srgbClr val="000000"/>
              </a:solidFill>
              <a:latin typeface="Times New Roman"/>
              <a:ea typeface="Times New Roman"/>
              <a:cs typeface="Times New Roman"/>
              <a:sym typeface="Times New Roman"/>
            </a:endParaRPr>
          </a:p>
          <a:p>
            <a:pPr marL="1371600" lvl="1" indent="-311943" algn="l" rtl="0">
              <a:spcBef>
                <a:spcPts val="0"/>
              </a:spcBef>
              <a:spcAft>
                <a:spcPts val="0"/>
              </a:spcAft>
              <a:buClr>
                <a:srgbClr val="000000"/>
              </a:buClr>
              <a:buSzPct val="100000"/>
              <a:buFont typeface="Times New Roman"/>
              <a:buChar char="○"/>
            </a:pPr>
            <a:r>
              <a:rPr lang="en" sz="2100">
                <a:solidFill>
                  <a:srgbClr val="000000"/>
                </a:solidFill>
                <a:latin typeface="Times New Roman"/>
                <a:ea typeface="Times New Roman"/>
                <a:cs typeface="Times New Roman"/>
                <a:sym typeface="Times New Roman"/>
              </a:rPr>
              <a:t>Michele Rovinsky-Mayer (mrovmayer@upenn.edu)</a:t>
            </a:r>
            <a:endParaRPr sz="2100">
              <a:solidFill>
                <a:srgbClr val="000000"/>
              </a:solidFill>
              <a:latin typeface="Times New Roman"/>
              <a:ea typeface="Times New Roman"/>
              <a:cs typeface="Times New Roman"/>
              <a:sym typeface="Times New Roman"/>
            </a:endParaRPr>
          </a:p>
          <a:p>
            <a:pPr marL="457200" lvl="0" indent="-311943" algn="l" rtl="0">
              <a:spcBef>
                <a:spcPts val="0"/>
              </a:spcBef>
              <a:spcAft>
                <a:spcPts val="0"/>
              </a:spcAft>
              <a:buClr>
                <a:srgbClr val="000000"/>
              </a:buClr>
              <a:buSzPct val="100000"/>
              <a:buFont typeface="Times New Roman"/>
              <a:buChar char="●"/>
            </a:pPr>
            <a:r>
              <a:rPr lang="en" sz="2100" b="1">
                <a:solidFill>
                  <a:srgbClr val="000000"/>
                </a:solidFill>
                <a:latin typeface="Times New Roman"/>
                <a:ea typeface="Times New Roman"/>
                <a:cs typeface="Times New Roman"/>
                <a:sym typeface="Times New Roman"/>
              </a:rPr>
              <a:t>Special Services  (confidential): Available 24/7, 215-898-6600</a:t>
            </a:r>
            <a:endParaRPr sz="2100" b="1">
              <a:solidFill>
                <a:srgbClr val="000000"/>
              </a:solidFill>
              <a:latin typeface="Times New Roman"/>
              <a:ea typeface="Times New Roman"/>
              <a:cs typeface="Times New Roman"/>
              <a:sym typeface="Times New Roman"/>
            </a:endParaRPr>
          </a:p>
          <a:p>
            <a:pPr marL="1371600" lvl="1" indent="-311943" algn="l" rtl="0">
              <a:spcBef>
                <a:spcPts val="0"/>
              </a:spcBef>
              <a:spcAft>
                <a:spcPts val="0"/>
              </a:spcAft>
              <a:buClr>
                <a:srgbClr val="000000"/>
              </a:buClr>
              <a:buSzPct val="100000"/>
              <a:buFont typeface="Times New Roman"/>
              <a:buChar char="○"/>
            </a:pPr>
            <a:r>
              <a:rPr lang="en" sz="2100">
                <a:solidFill>
                  <a:srgbClr val="000000"/>
                </a:solidFill>
                <a:latin typeface="Times New Roman"/>
                <a:ea typeface="Times New Roman"/>
                <a:cs typeface="Times New Roman"/>
                <a:sym typeface="Times New Roman"/>
              </a:rPr>
              <a:t>Paige Wigginton (pwigginton@publicsafety.upenn.edu), Perdetha Watson (pwatson@publicsafety.upenn.edu)</a:t>
            </a:r>
            <a:endParaRPr sz="2100">
              <a:solidFill>
                <a:srgbClr val="000000"/>
              </a:solidFill>
              <a:latin typeface="Times New Roman"/>
              <a:ea typeface="Times New Roman"/>
              <a:cs typeface="Times New Roman"/>
              <a:sym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DD8BB"/>
        </a:solidFill>
        <a:effectLst/>
      </p:bgPr>
    </p:bg>
    <p:spTree>
      <p:nvGrpSpPr>
        <p:cNvPr id="1" name="Shape 211"/>
        <p:cNvGrpSpPr/>
        <p:nvPr/>
      </p:nvGrpSpPr>
      <p:grpSpPr>
        <a:xfrm>
          <a:off x="0" y="0"/>
          <a:ext cx="0" cy="0"/>
          <a:chOff x="0" y="0"/>
          <a:chExt cx="0" cy="0"/>
        </a:xfrm>
      </p:grpSpPr>
      <p:sp>
        <p:nvSpPr>
          <p:cNvPr id="212" name="Google Shape;212;p37"/>
          <p:cNvSpPr txBox="1">
            <a:spLocks noGrp="1"/>
          </p:cNvSpPr>
          <p:nvPr>
            <p:ph type="title"/>
          </p:nvPr>
        </p:nvSpPr>
        <p:spPr>
          <a:xfrm>
            <a:off x="311700" y="379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a:solidFill>
                  <a:srgbClr val="59101F"/>
                </a:solidFill>
                <a:latin typeface="Times New Roman"/>
                <a:ea typeface="Times New Roman"/>
                <a:cs typeface="Times New Roman"/>
                <a:sym typeface="Times New Roman"/>
              </a:rPr>
              <a:t>University Resources : Drexel</a:t>
            </a:r>
            <a:endParaRPr sz="3200" b="1">
              <a:solidFill>
                <a:srgbClr val="59101F"/>
              </a:solidFill>
              <a:latin typeface="Times New Roman"/>
              <a:ea typeface="Times New Roman"/>
              <a:cs typeface="Times New Roman"/>
              <a:sym typeface="Times New Roman"/>
            </a:endParaRPr>
          </a:p>
        </p:txBody>
      </p:sp>
      <p:sp>
        <p:nvSpPr>
          <p:cNvPr id="213" name="Google Shape;213;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61950" algn="l" rtl="0">
              <a:spcBef>
                <a:spcPts val="0"/>
              </a:spcBef>
              <a:spcAft>
                <a:spcPts val="0"/>
              </a:spcAft>
              <a:buClr>
                <a:srgbClr val="000000"/>
              </a:buClr>
              <a:buSzPts val="2100"/>
              <a:buFont typeface="Times New Roman"/>
              <a:buChar char="●"/>
            </a:pPr>
            <a:r>
              <a:rPr lang="en" sz="2100" u="sng">
                <a:solidFill>
                  <a:srgbClr val="E06666"/>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Drexel University Public Safety</a:t>
            </a:r>
            <a:r>
              <a:rPr lang="en" sz="2100">
                <a:solidFill>
                  <a:srgbClr val="000000"/>
                </a:solidFill>
                <a:latin typeface="Times New Roman"/>
                <a:ea typeface="Times New Roman"/>
                <a:cs typeface="Times New Roman"/>
                <a:sym typeface="Times New Roman"/>
              </a:rPr>
              <a:t>: 215.895.2222</a:t>
            </a:r>
            <a:endParaRPr sz="2100">
              <a:solidFill>
                <a:srgbClr val="000000"/>
              </a:solidFill>
              <a:latin typeface="Times New Roman"/>
              <a:ea typeface="Times New Roman"/>
              <a:cs typeface="Times New Roman"/>
              <a:sym typeface="Times New Roman"/>
            </a:endParaRPr>
          </a:p>
          <a:p>
            <a:pPr marL="457200" lvl="0" indent="-361950" algn="l" rtl="0">
              <a:spcBef>
                <a:spcPts val="0"/>
              </a:spcBef>
              <a:spcAft>
                <a:spcPts val="0"/>
              </a:spcAft>
              <a:buClr>
                <a:srgbClr val="000000"/>
              </a:buClr>
              <a:buSzPts val="2100"/>
              <a:buFont typeface="Times New Roman"/>
              <a:buChar char="●"/>
            </a:pPr>
            <a:r>
              <a:rPr lang="en" sz="2100" u="sng">
                <a:solidFill>
                  <a:srgbClr val="E06666"/>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Counseling Center:</a:t>
            </a:r>
            <a:r>
              <a:rPr lang="en" sz="2100">
                <a:solidFill>
                  <a:srgbClr val="000000"/>
                </a:solidFill>
                <a:latin typeface="Times New Roman"/>
                <a:ea typeface="Times New Roman"/>
                <a:cs typeface="Times New Roman"/>
                <a:sym typeface="Times New Roman"/>
              </a:rPr>
              <a:t> </a:t>
            </a:r>
            <a:endParaRPr sz="2100">
              <a:solidFill>
                <a:srgbClr val="000000"/>
              </a:solidFill>
              <a:latin typeface="Times New Roman"/>
              <a:ea typeface="Times New Roman"/>
              <a:cs typeface="Times New Roman"/>
              <a:sym typeface="Times New Roman"/>
            </a:endParaRPr>
          </a:p>
          <a:p>
            <a:pPr marL="914400" lvl="1" indent="-361950" algn="l" rtl="0">
              <a:spcBef>
                <a:spcPts val="0"/>
              </a:spcBef>
              <a:spcAft>
                <a:spcPts val="0"/>
              </a:spcAft>
              <a:buClr>
                <a:srgbClr val="000000"/>
              </a:buClr>
              <a:buSzPts val="2100"/>
              <a:buFont typeface="Times New Roman"/>
              <a:buChar char="○"/>
            </a:pPr>
            <a:r>
              <a:rPr lang="en" sz="2100">
                <a:solidFill>
                  <a:srgbClr val="000000"/>
                </a:solidFill>
                <a:latin typeface="Times New Roman"/>
                <a:ea typeface="Times New Roman"/>
                <a:cs typeface="Times New Roman"/>
                <a:sym typeface="Times New Roman"/>
              </a:rPr>
              <a:t>215.895.1415 during business hours</a:t>
            </a:r>
            <a:endParaRPr sz="2100">
              <a:solidFill>
                <a:srgbClr val="000000"/>
              </a:solidFill>
              <a:latin typeface="Times New Roman"/>
              <a:ea typeface="Times New Roman"/>
              <a:cs typeface="Times New Roman"/>
              <a:sym typeface="Times New Roman"/>
            </a:endParaRPr>
          </a:p>
          <a:p>
            <a:pPr marL="914400" lvl="1" indent="-361950" algn="l" rtl="0">
              <a:spcBef>
                <a:spcPts val="0"/>
              </a:spcBef>
              <a:spcAft>
                <a:spcPts val="0"/>
              </a:spcAft>
              <a:buClr>
                <a:srgbClr val="000000"/>
              </a:buClr>
              <a:buSzPts val="2100"/>
              <a:buFont typeface="Times New Roman"/>
              <a:buChar char="○"/>
            </a:pPr>
            <a:r>
              <a:rPr lang="en" sz="2100">
                <a:solidFill>
                  <a:srgbClr val="000000"/>
                </a:solidFill>
                <a:latin typeface="Times New Roman"/>
                <a:ea typeface="Times New Roman"/>
                <a:cs typeface="Times New Roman"/>
                <a:sym typeface="Times New Roman"/>
              </a:rPr>
              <a:t>215.416.3337 for after-hour emergencies</a:t>
            </a:r>
            <a:endParaRPr sz="2100">
              <a:solidFill>
                <a:srgbClr val="000000"/>
              </a:solidFill>
              <a:latin typeface="Times New Roman"/>
              <a:ea typeface="Times New Roman"/>
              <a:cs typeface="Times New Roman"/>
              <a:sym typeface="Times New Roman"/>
            </a:endParaRPr>
          </a:p>
          <a:p>
            <a:pPr marL="457200" lvl="0" indent="-361950" algn="l" rtl="0">
              <a:spcBef>
                <a:spcPts val="0"/>
              </a:spcBef>
              <a:spcAft>
                <a:spcPts val="0"/>
              </a:spcAft>
              <a:buClr>
                <a:srgbClr val="000000"/>
              </a:buClr>
              <a:buSzPts val="2100"/>
              <a:buFont typeface="Times New Roman"/>
              <a:buChar char="●"/>
            </a:pPr>
            <a:r>
              <a:rPr lang="en" sz="2100" u="sng">
                <a:solidFill>
                  <a:srgbClr val="E06666"/>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Student Health Center:</a:t>
            </a:r>
            <a:r>
              <a:rPr lang="en" sz="2100">
                <a:solidFill>
                  <a:srgbClr val="000000"/>
                </a:solidFill>
                <a:latin typeface="Times New Roman"/>
                <a:ea typeface="Times New Roman"/>
                <a:cs typeface="Times New Roman"/>
                <a:sym typeface="Times New Roman"/>
              </a:rPr>
              <a:t> 215.895.5800</a:t>
            </a:r>
            <a:endParaRPr sz="2100">
              <a:solidFill>
                <a:srgbClr val="000000"/>
              </a:solidFill>
              <a:latin typeface="Times New Roman"/>
              <a:ea typeface="Times New Roman"/>
              <a:cs typeface="Times New Roman"/>
              <a:sym typeface="Times New Roman"/>
            </a:endParaRPr>
          </a:p>
          <a:p>
            <a:pPr marL="457200" lvl="0" indent="-361950" algn="l" rtl="0">
              <a:spcBef>
                <a:spcPts val="0"/>
              </a:spcBef>
              <a:spcAft>
                <a:spcPts val="0"/>
              </a:spcAft>
              <a:buClr>
                <a:srgbClr val="E06666"/>
              </a:buClr>
              <a:buSzPts val="2100"/>
              <a:buFont typeface="Times New Roman"/>
              <a:buChar char="●"/>
            </a:pPr>
            <a:r>
              <a:rPr lang="en" sz="2100" u="sng">
                <a:solidFill>
                  <a:srgbClr val="E06666"/>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Office of Equality and Diversity (Title IX resource page)</a:t>
            </a:r>
            <a:r>
              <a:rPr lang="en" sz="2100">
                <a:solidFill>
                  <a:srgbClr val="E06666"/>
                </a:solidFill>
                <a:latin typeface="Times New Roman"/>
                <a:ea typeface="Times New Roman"/>
                <a:cs typeface="Times New Roman"/>
                <a:sym typeface="Times New Roman"/>
              </a:rPr>
              <a:t> </a:t>
            </a:r>
            <a:endParaRPr sz="2100">
              <a:solidFill>
                <a:srgbClr val="E06666"/>
              </a:solidFill>
              <a:latin typeface="Times New Roman"/>
              <a:ea typeface="Times New Roman"/>
              <a:cs typeface="Times New Roman"/>
              <a:sym typeface="Times New Roman"/>
            </a:endParaRPr>
          </a:p>
          <a:p>
            <a:pPr marL="914400" lvl="1" indent="-361950" algn="l" rtl="0">
              <a:spcBef>
                <a:spcPts val="0"/>
              </a:spcBef>
              <a:spcAft>
                <a:spcPts val="0"/>
              </a:spcAft>
              <a:buClr>
                <a:srgbClr val="000000"/>
              </a:buClr>
              <a:buSzPts val="2100"/>
              <a:buFont typeface="Times New Roman"/>
              <a:buChar char="○"/>
            </a:pPr>
            <a:r>
              <a:rPr lang="en" sz="2100">
                <a:solidFill>
                  <a:srgbClr val="000000"/>
                </a:solidFill>
                <a:latin typeface="Times New Roman"/>
                <a:ea typeface="Times New Roman"/>
                <a:cs typeface="Times New Roman"/>
                <a:sym typeface="Times New Roman"/>
              </a:rPr>
              <a:t>215.895.1405</a:t>
            </a:r>
            <a:endParaRPr sz="2100">
              <a:solidFill>
                <a:srgbClr val="000000"/>
              </a:solidFill>
              <a:latin typeface="Times New Roman"/>
              <a:ea typeface="Times New Roman"/>
              <a:cs typeface="Times New Roman"/>
              <a:sym typeface="Times New Roman"/>
            </a:endParaRPr>
          </a:p>
          <a:p>
            <a:pPr marL="914400" lvl="1" indent="-361950" algn="l" rtl="0">
              <a:spcBef>
                <a:spcPts val="0"/>
              </a:spcBef>
              <a:spcAft>
                <a:spcPts val="0"/>
              </a:spcAft>
              <a:buClr>
                <a:srgbClr val="000000"/>
              </a:buClr>
              <a:buSzPts val="2100"/>
              <a:buFont typeface="Times New Roman"/>
              <a:buChar char="○"/>
            </a:pPr>
            <a:r>
              <a:rPr lang="en" sz="2100">
                <a:solidFill>
                  <a:srgbClr val="000000"/>
                </a:solidFill>
                <a:latin typeface="Times New Roman"/>
                <a:ea typeface="Times New Roman"/>
                <a:cs typeface="Times New Roman"/>
                <a:sym typeface="Times New Roman"/>
              </a:rPr>
              <a:t>OED@drexel.edu</a:t>
            </a:r>
            <a:endParaRPr sz="2100">
              <a:solidFill>
                <a:srgbClr val="000000"/>
              </a:solidFill>
              <a:latin typeface="Times New Roman"/>
              <a:ea typeface="Times New Roman"/>
              <a:cs typeface="Times New Roman"/>
              <a:sym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DD8BB"/>
        </a:solidFill>
        <a:effectLst/>
      </p:bgPr>
    </p:bg>
    <p:spTree>
      <p:nvGrpSpPr>
        <p:cNvPr id="1" name="Shape 217"/>
        <p:cNvGrpSpPr/>
        <p:nvPr/>
      </p:nvGrpSpPr>
      <p:grpSpPr>
        <a:xfrm>
          <a:off x="0" y="0"/>
          <a:ext cx="0" cy="0"/>
          <a:chOff x="0" y="0"/>
          <a:chExt cx="0" cy="0"/>
        </a:xfrm>
      </p:grpSpPr>
      <p:sp>
        <p:nvSpPr>
          <p:cNvPr id="218" name="Google Shape;218;p38"/>
          <p:cNvSpPr txBox="1">
            <a:spLocks noGrp="1"/>
          </p:cNvSpPr>
          <p:nvPr>
            <p:ph type="title"/>
          </p:nvPr>
        </p:nvSpPr>
        <p:spPr>
          <a:xfrm>
            <a:off x="311700" y="3792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a:solidFill>
                  <a:srgbClr val="59101F"/>
                </a:solidFill>
                <a:latin typeface="Times New Roman"/>
                <a:ea typeface="Times New Roman"/>
                <a:cs typeface="Times New Roman"/>
                <a:sym typeface="Times New Roman"/>
              </a:rPr>
              <a:t>Philadelphia Resources</a:t>
            </a:r>
            <a:endParaRPr sz="3200" b="1">
              <a:solidFill>
                <a:srgbClr val="59101F"/>
              </a:solidFill>
              <a:latin typeface="Times New Roman"/>
              <a:ea typeface="Times New Roman"/>
              <a:cs typeface="Times New Roman"/>
              <a:sym typeface="Times New Roman"/>
            </a:endParaRPr>
          </a:p>
        </p:txBody>
      </p:sp>
      <p:sp>
        <p:nvSpPr>
          <p:cNvPr id="219" name="Google Shape;219;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457200" lvl="0" indent="-351948" algn="l" rtl="0">
              <a:spcBef>
                <a:spcPts val="0"/>
              </a:spcBef>
              <a:spcAft>
                <a:spcPts val="0"/>
              </a:spcAft>
              <a:buClr>
                <a:srgbClr val="000000"/>
              </a:buClr>
              <a:buSzPct val="100000"/>
              <a:buFont typeface="Times New Roman"/>
              <a:buChar char="●"/>
            </a:pPr>
            <a:r>
              <a:rPr lang="en" sz="2100" b="1">
                <a:solidFill>
                  <a:srgbClr val="000000"/>
                </a:solidFill>
                <a:latin typeface="Times New Roman"/>
                <a:ea typeface="Times New Roman"/>
                <a:cs typeface="Times New Roman"/>
                <a:sym typeface="Times New Roman"/>
              </a:rPr>
              <a:t>WOAR, Philadelphia Rape Crisis Centre</a:t>
            </a:r>
            <a:endParaRPr sz="2100" b="1">
              <a:solidFill>
                <a:srgbClr val="000000"/>
              </a:solidFill>
              <a:latin typeface="Times New Roman"/>
              <a:ea typeface="Times New Roman"/>
              <a:cs typeface="Times New Roman"/>
              <a:sym typeface="Times New Roman"/>
            </a:endParaRPr>
          </a:p>
          <a:p>
            <a:pPr marL="914400" lvl="1" indent="-351948" algn="l" rtl="0">
              <a:spcBef>
                <a:spcPts val="0"/>
              </a:spcBef>
              <a:spcAft>
                <a:spcPts val="0"/>
              </a:spcAft>
              <a:buClr>
                <a:srgbClr val="000000"/>
              </a:buClr>
              <a:buSzPct val="100000"/>
              <a:buFont typeface="Times New Roman"/>
              <a:buChar char="○"/>
            </a:pPr>
            <a:r>
              <a:rPr lang="en" sz="2100">
                <a:solidFill>
                  <a:srgbClr val="000000"/>
                </a:solidFill>
                <a:latin typeface="Times New Roman"/>
                <a:ea typeface="Times New Roman"/>
                <a:cs typeface="Times New Roman"/>
                <a:sym typeface="Times New Roman"/>
              </a:rPr>
              <a:t>Provides telephone counseling, crisis intervention, emergency room counseling, follow-up, referrals, court companions, advocacy, education, training, and literature. </a:t>
            </a:r>
            <a:endParaRPr sz="2100">
              <a:solidFill>
                <a:srgbClr val="000000"/>
              </a:solidFill>
              <a:latin typeface="Times New Roman"/>
              <a:ea typeface="Times New Roman"/>
              <a:cs typeface="Times New Roman"/>
              <a:sym typeface="Times New Roman"/>
            </a:endParaRPr>
          </a:p>
          <a:p>
            <a:pPr marL="914400" lvl="1" indent="-351948" algn="l" rtl="0">
              <a:spcBef>
                <a:spcPts val="0"/>
              </a:spcBef>
              <a:spcAft>
                <a:spcPts val="0"/>
              </a:spcAft>
              <a:buClr>
                <a:srgbClr val="000000"/>
              </a:buClr>
              <a:buSzPct val="100000"/>
              <a:buFont typeface="Times New Roman"/>
              <a:buChar char="○"/>
            </a:pPr>
            <a:r>
              <a:rPr lang="en" sz="2100">
                <a:solidFill>
                  <a:srgbClr val="000000"/>
                </a:solidFill>
                <a:latin typeface="Times New Roman"/>
                <a:ea typeface="Times New Roman"/>
                <a:cs typeface="Times New Roman"/>
                <a:sym typeface="Times New Roman"/>
              </a:rPr>
              <a:t>24-hour Hotline: 215.985.3333</a:t>
            </a:r>
            <a:endParaRPr sz="2100">
              <a:solidFill>
                <a:srgbClr val="000000"/>
              </a:solidFill>
              <a:latin typeface="Times New Roman"/>
              <a:ea typeface="Times New Roman"/>
              <a:cs typeface="Times New Roman"/>
              <a:sym typeface="Times New Roman"/>
            </a:endParaRPr>
          </a:p>
          <a:p>
            <a:pPr marL="457200" lvl="0" indent="-351948" algn="l" rtl="0">
              <a:spcBef>
                <a:spcPts val="0"/>
              </a:spcBef>
              <a:spcAft>
                <a:spcPts val="0"/>
              </a:spcAft>
              <a:buClr>
                <a:srgbClr val="000000"/>
              </a:buClr>
              <a:buSzPct val="100000"/>
              <a:buFont typeface="Times New Roman"/>
              <a:buChar char="●"/>
            </a:pPr>
            <a:r>
              <a:rPr lang="en" sz="2100" b="1">
                <a:solidFill>
                  <a:srgbClr val="000000"/>
                </a:solidFill>
                <a:latin typeface="Times New Roman"/>
                <a:ea typeface="Times New Roman"/>
                <a:cs typeface="Times New Roman"/>
                <a:sym typeface="Times New Roman"/>
              </a:rPr>
              <a:t>Philadelphia Sexual Assault Response Center (PSARC)</a:t>
            </a:r>
            <a:endParaRPr sz="2100" b="1">
              <a:solidFill>
                <a:srgbClr val="000000"/>
              </a:solidFill>
              <a:latin typeface="Times New Roman"/>
              <a:ea typeface="Times New Roman"/>
              <a:cs typeface="Times New Roman"/>
              <a:sym typeface="Times New Roman"/>
            </a:endParaRPr>
          </a:p>
          <a:p>
            <a:pPr marL="914400" lvl="1" indent="-351948" algn="l" rtl="0">
              <a:spcBef>
                <a:spcPts val="0"/>
              </a:spcBef>
              <a:spcAft>
                <a:spcPts val="0"/>
              </a:spcAft>
              <a:buClr>
                <a:srgbClr val="000000"/>
              </a:buClr>
              <a:buSzPct val="100000"/>
              <a:buFont typeface="Times New Roman"/>
              <a:buChar char="○"/>
            </a:pPr>
            <a:r>
              <a:rPr lang="en" sz="2100">
                <a:solidFill>
                  <a:srgbClr val="000000"/>
                </a:solidFill>
                <a:latin typeface="Times New Roman"/>
                <a:ea typeface="Times New Roman"/>
                <a:cs typeface="Times New Roman"/>
                <a:sym typeface="Times New Roman"/>
              </a:rPr>
              <a:t> Rape Examinations</a:t>
            </a:r>
            <a:endParaRPr sz="2100">
              <a:solidFill>
                <a:srgbClr val="000000"/>
              </a:solidFill>
              <a:latin typeface="Times New Roman"/>
              <a:ea typeface="Times New Roman"/>
              <a:cs typeface="Times New Roman"/>
              <a:sym typeface="Times New Roman"/>
            </a:endParaRPr>
          </a:p>
          <a:p>
            <a:pPr marL="914400" lvl="1" indent="-351948" algn="l" rtl="0">
              <a:spcBef>
                <a:spcPts val="0"/>
              </a:spcBef>
              <a:spcAft>
                <a:spcPts val="0"/>
              </a:spcAft>
              <a:buClr>
                <a:srgbClr val="000000"/>
              </a:buClr>
              <a:buSzPct val="100000"/>
              <a:buFont typeface="Times New Roman"/>
              <a:buChar char="○"/>
            </a:pPr>
            <a:r>
              <a:rPr lang="en" sz="2100">
                <a:solidFill>
                  <a:srgbClr val="000000"/>
                </a:solidFill>
                <a:latin typeface="Times New Roman"/>
                <a:ea typeface="Times New Roman"/>
                <a:cs typeface="Times New Roman"/>
                <a:sym typeface="Times New Roman"/>
              </a:rPr>
              <a:t> 215-425-1625 </a:t>
            </a:r>
            <a:endParaRPr sz="2100">
              <a:solidFill>
                <a:srgbClr val="000000"/>
              </a:solidFill>
              <a:latin typeface="Times New Roman"/>
              <a:ea typeface="Times New Roman"/>
              <a:cs typeface="Times New Roman"/>
              <a:sym typeface="Times New Roman"/>
            </a:endParaRPr>
          </a:p>
          <a:p>
            <a:pPr marL="457200" lvl="0" indent="-351948" algn="l" rtl="0">
              <a:spcBef>
                <a:spcPts val="0"/>
              </a:spcBef>
              <a:spcAft>
                <a:spcPts val="0"/>
              </a:spcAft>
              <a:buClr>
                <a:srgbClr val="000000"/>
              </a:buClr>
              <a:buSzPct val="100000"/>
              <a:buFont typeface="Times New Roman"/>
              <a:buChar char="●"/>
            </a:pPr>
            <a:r>
              <a:rPr lang="en" sz="2100" b="1">
                <a:solidFill>
                  <a:srgbClr val="000000"/>
                </a:solidFill>
                <a:latin typeface="Times New Roman"/>
                <a:ea typeface="Times New Roman"/>
                <a:cs typeface="Times New Roman"/>
                <a:sym typeface="Times New Roman"/>
              </a:rPr>
              <a:t>Women in Transition (WIT)</a:t>
            </a:r>
            <a:r>
              <a:rPr lang="en" sz="2100">
                <a:solidFill>
                  <a:srgbClr val="000000"/>
                </a:solidFill>
                <a:latin typeface="Times New Roman"/>
                <a:ea typeface="Times New Roman"/>
                <a:cs typeface="Times New Roman"/>
                <a:sym typeface="Times New Roman"/>
              </a:rPr>
              <a:t> </a:t>
            </a:r>
            <a:endParaRPr sz="2100">
              <a:solidFill>
                <a:srgbClr val="000000"/>
              </a:solidFill>
              <a:latin typeface="Times New Roman"/>
              <a:ea typeface="Times New Roman"/>
              <a:cs typeface="Times New Roman"/>
              <a:sym typeface="Times New Roman"/>
            </a:endParaRPr>
          </a:p>
          <a:p>
            <a:pPr marL="914400" lvl="1" indent="-351948" algn="l" rtl="0">
              <a:spcBef>
                <a:spcPts val="0"/>
              </a:spcBef>
              <a:spcAft>
                <a:spcPts val="0"/>
              </a:spcAft>
              <a:buClr>
                <a:srgbClr val="000000"/>
              </a:buClr>
              <a:buSzPct val="100000"/>
              <a:buFont typeface="Times New Roman"/>
              <a:buChar char="○"/>
            </a:pPr>
            <a:r>
              <a:rPr lang="en" sz="2100">
                <a:solidFill>
                  <a:srgbClr val="000000"/>
                </a:solidFill>
                <a:latin typeface="Times New Roman"/>
                <a:ea typeface="Times New Roman"/>
                <a:cs typeface="Times New Roman"/>
                <a:sym typeface="Times New Roman"/>
              </a:rPr>
              <a:t>Domestic Violence advocacy &amp; support</a:t>
            </a:r>
            <a:endParaRPr sz="2100">
              <a:solidFill>
                <a:srgbClr val="000000"/>
              </a:solidFill>
              <a:latin typeface="Times New Roman"/>
              <a:ea typeface="Times New Roman"/>
              <a:cs typeface="Times New Roman"/>
              <a:sym typeface="Times New Roman"/>
            </a:endParaRPr>
          </a:p>
          <a:p>
            <a:pPr marL="914400" lvl="1" indent="-351948" algn="l" rtl="0">
              <a:spcBef>
                <a:spcPts val="0"/>
              </a:spcBef>
              <a:spcAft>
                <a:spcPts val="0"/>
              </a:spcAft>
              <a:buClr>
                <a:srgbClr val="000000"/>
              </a:buClr>
              <a:buSzPct val="100000"/>
              <a:buFont typeface="Times New Roman"/>
              <a:buChar char="○"/>
            </a:pPr>
            <a:r>
              <a:rPr lang="en" sz="2100">
                <a:solidFill>
                  <a:srgbClr val="000000"/>
                </a:solidFill>
                <a:latin typeface="Times New Roman"/>
                <a:ea typeface="Times New Roman"/>
                <a:cs typeface="Times New Roman"/>
                <a:sym typeface="Times New Roman"/>
              </a:rPr>
              <a:t>215-751-1111 </a:t>
            </a:r>
            <a:endParaRPr sz="2100">
              <a:solidFill>
                <a:srgbClr val="000000"/>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D8BB"/>
        </a:solidFill>
        <a:effectLst/>
      </p:bgPr>
    </p:bg>
    <p:spTree>
      <p:nvGrpSpPr>
        <p:cNvPr id="1" name="Shape 66"/>
        <p:cNvGrpSpPr/>
        <p:nvPr/>
      </p:nvGrpSpPr>
      <p:grpSpPr>
        <a:xfrm>
          <a:off x="0" y="0"/>
          <a:ext cx="0" cy="0"/>
          <a:chOff x="0" y="0"/>
          <a:chExt cx="0" cy="0"/>
        </a:xfrm>
      </p:grpSpPr>
      <p:sp>
        <p:nvSpPr>
          <p:cNvPr id="67" name="Google Shape;67;p15"/>
          <p:cNvSpPr txBox="1">
            <a:spLocks noGrp="1"/>
          </p:cNvSpPr>
          <p:nvPr>
            <p:ph type="body" idx="1"/>
          </p:nvPr>
        </p:nvSpPr>
        <p:spPr>
          <a:xfrm>
            <a:off x="311700" y="1152475"/>
            <a:ext cx="4559100" cy="3558600"/>
          </a:xfrm>
          <a:prstGeom prst="rect">
            <a:avLst/>
          </a:prstGeom>
          <a:noFill/>
          <a:ln>
            <a:noFill/>
          </a:ln>
        </p:spPr>
        <p:txBody>
          <a:bodyPr spcFirstLastPara="1" wrap="square" lIns="91425" tIns="91425" rIns="91425" bIns="91425" anchor="t" anchorCtr="0">
            <a:normAutofit lnSpcReduction="10000"/>
          </a:bodyPr>
          <a:lstStyle/>
          <a:p>
            <a:pPr marL="457200" lvl="0" indent="-355600" algn="l" rtl="0">
              <a:spcBef>
                <a:spcPts val="0"/>
              </a:spcBef>
              <a:spcAft>
                <a:spcPts val="0"/>
              </a:spcAft>
              <a:buClr>
                <a:srgbClr val="E06666"/>
              </a:buClr>
              <a:buSzPts val="2000"/>
              <a:buFont typeface="Times New Roman"/>
              <a:buChar char="●"/>
            </a:pPr>
            <a:r>
              <a:rPr lang="en" sz="2000">
                <a:solidFill>
                  <a:srgbClr val="E06666"/>
                </a:solidFill>
                <a:latin typeface="Times New Roman"/>
                <a:ea typeface="Times New Roman"/>
                <a:cs typeface="Times New Roman"/>
                <a:sym typeface="Times New Roman"/>
              </a:rPr>
              <a:t>Sexual misconduct</a:t>
            </a:r>
            <a:endParaRPr sz="2000">
              <a:solidFill>
                <a:srgbClr val="E06666"/>
              </a:solidFill>
              <a:latin typeface="Times New Roman"/>
              <a:ea typeface="Times New Roman"/>
              <a:cs typeface="Times New Roman"/>
              <a:sym typeface="Times New Roman"/>
            </a:endParaRPr>
          </a:p>
          <a:p>
            <a:pPr marL="914400" lvl="1" indent="-355600" algn="l" rtl="0">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Sexual violence</a:t>
            </a:r>
            <a:endParaRPr sz="2000">
              <a:solidFill>
                <a:schemeClr val="dk1"/>
              </a:solidFill>
              <a:latin typeface="Times New Roman"/>
              <a:ea typeface="Times New Roman"/>
              <a:cs typeface="Times New Roman"/>
              <a:sym typeface="Times New Roman"/>
            </a:endParaRPr>
          </a:p>
          <a:p>
            <a:pPr marL="914400" lvl="1" indent="-355600" algn="l" rtl="0">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Violence against women and femmes</a:t>
            </a:r>
            <a:endParaRPr sz="2000">
              <a:solidFill>
                <a:schemeClr val="dk1"/>
              </a:solidFill>
              <a:latin typeface="Times New Roman"/>
              <a:ea typeface="Times New Roman"/>
              <a:cs typeface="Times New Roman"/>
              <a:sym typeface="Times New Roman"/>
            </a:endParaRPr>
          </a:p>
          <a:p>
            <a:pPr marL="914400" lvl="1" indent="-355600" algn="l" rtl="0">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Sexual harassment and assault</a:t>
            </a:r>
            <a:endParaRPr sz="2000">
              <a:solidFill>
                <a:schemeClr val="dk1"/>
              </a:solidFill>
              <a:latin typeface="Times New Roman"/>
              <a:ea typeface="Times New Roman"/>
              <a:cs typeface="Times New Roman"/>
              <a:sym typeface="Times New Roman"/>
            </a:endParaRPr>
          </a:p>
          <a:p>
            <a:pPr marL="457200" lvl="0" indent="-355600" algn="l" rtl="0">
              <a:spcBef>
                <a:spcPts val="0"/>
              </a:spcBef>
              <a:spcAft>
                <a:spcPts val="0"/>
              </a:spcAft>
              <a:buClr>
                <a:srgbClr val="E06666"/>
              </a:buClr>
              <a:buSzPts val="2000"/>
              <a:buFont typeface="Times New Roman"/>
              <a:buChar char="●"/>
            </a:pPr>
            <a:r>
              <a:rPr lang="en" sz="2000">
                <a:solidFill>
                  <a:srgbClr val="E06666"/>
                </a:solidFill>
                <a:latin typeface="Times New Roman"/>
                <a:ea typeface="Times New Roman"/>
                <a:cs typeface="Times New Roman"/>
                <a:sym typeface="Times New Roman"/>
              </a:rPr>
              <a:t>Interpersonal violence </a:t>
            </a:r>
            <a:endParaRPr sz="2000">
              <a:solidFill>
                <a:srgbClr val="E06666"/>
              </a:solidFill>
              <a:latin typeface="Times New Roman"/>
              <a:ea typeface="Times New Roman"/>
              <a:cs typeface="Times New Roman"/>
              <a:sym typeface="Times New Roman"/>
            </a:endParaRPr>
          </a:p>
          <a:p>
            <a:pPr marL="914400" lvl="1" indent="-355600" algn="l" rtl="0">
              <a:spcBef>
                <a:spcPts val="0"/>
              </a:spcBef>
              <a:spcAft>
                <a:spcPts val="0"/>
              </a:spcAft>
              <a:buClr>
                <a:schemeClr val="dk1"/>
              </a:buClr>
              <a:buSzPts val="2000"/>
              <a:buFont typeface="Times New Roman"/>
              <a:buChar char="○"/>
            </a:pPr>
            <a:r>
              <a:rPr lang="en" sz="2000">
                <a:solidFill>
                  <a:schemeClr val="dk1"/>
                </a:solidFill>
                <a:latin typeface="Times New Roman"/>
                <a:ea typeface="Times New Roman"/>
                <a:cs typeface="Times New Roman"/>
                <a:sym typeface="Times New Roman"/>
              </a:rPr>
              <a:t>(broader term, doesn’t necessarily involve sexual misconduct but includes it)</a:t>
            </a:r>
            <a:endParaRPr sz="2000">
              <a:solidFill>
                <a:srgbClr val="E06666"/>
              </a:solidFill>
              <a:latin typeface="Times New Roman"/>
              <a:ea typeface="Times New Roman"/>
              <a:cs typeface="Times New Roman"/>
              <a:sym typeface="Times New Roman"/>
            </a:endParaRPr>
          </a:p>
          <a:p>
            <a:pPr marL="457200" lvl="0" indent="-355600" algn="l" rtl="0">
              <a:spcBef>
                <a:spcPts val="0"/>
              </a:spcBef>
              <a:spcAft>
                <a:spcPts val="0"/>
              </a:spcAft>
              <a:buClr>
                <a:srgbClr val="E06666"/>
              </a:buClr>
              <a:buSzPts val="2000"/>
              <a:buFont typeface="Times New Roman"/>
              <a:buChar char="●"/>
            </a:pPr>
            <a:r>
              <a:rPr lang="en" sz="2000">
                <a:solidFill>
                  <a:srgbClr val="E06666"/>
                </a:solidFill>
                <a:latin typeface="Times New Roman"/>
                <a:ea typeface="Times New Roman"/>
                <a:cs typeface="Times New Roman"/>
                <a:sym typeface="Times New Roman"/>
              </a:rPr>
              <a:t>Anti-Asian Racism and Violence</a:t>
            </a:r>
            <a:endParaRPr sz="2000">
              <a:solidFill>
                <a:schemeClr val="dk1"/>
              </a:solidFill>
              <a:latin typeface="Times New Roman"/>
              <a:ea typeface="Times New Roman"/>
              <a:cs typeface="Times New Roman"/>
              <a:sym typeface="Times New Roman"/>
            </a:endParaRPr>
          </a:p>
        </p:txBody>
      </p:sp>
      <p:pic>
        <p:nvPicPr>
          <p:cNvPr id="68" name="Google Shape;68;p15"/>
          <p:cNvPicPr preferRelativeResize="0"/>
          <p:nvPr/>
        </p:nvPicPr>
        <p:blipFill>
          <a:blip r:embed="rId3">
            <a:alphaModFix/>
          </a:blip>
          <a:stretch>
            <a:fillRect/>
          </a:stretch>
        </p:blipFill>
        <p:spPr>
          <a:xfrm>
            <a:off x="5261900" y="2979450"/>
            <a:ext cx="3882100" cy="2164050"/>
          </a:xfrm>
          <a:prstGeom prst="rect">
            <a:avLst/>
          </a:prstGeom>
          <a:noFill/>
          <a:ln>
            <a:noFill/>
          </a:ln>
        </p:spPr>
      </p:pic>
      <p:sp>
        <p:nvSpPr>
          <p:cNvPr id="69" name="Google Shape;69;p15"/>
          <p:cNvSpPr txBox="1"/>
          <p:nvPr/>
        </p:nvSpPr>
        <p:spPr>
          <a:xfrm>
            <a:off x="311700" y="265225"/>
            <a:ext cx="84903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000" b="1">
                <a:solidFill>
                  <a:schemeClr val="dk1"/>
                </a:solidFill>
                <a:latin typeface="Times New Roman"/>
                <a:ea typeface="Times New Roman"/>
                <a:cs typeface="Times New Roman"/>
                <a:sym typeface="Times New Roman"/>
              </a:rPr>
              <a:t>Defining Terms and Content Warning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49325" y="3416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b="1">
                <a:latin typeface="Times New Roman"/>
                <a:ea typeface="Times New Roman"/>
                <a:cs typeface="Times New Roman"/>
                <a:sym typeface="Times New Roman"/>
              </a:rPr>
              <a:t>Violence Against Women Statistics</a:t>
            </a:r>
            <a:endParaRPr sz="3000" b="1">
              <a:latin typeface="Times New Roman"/>
              <a:ea typeface="Times New Roman"/>
              <a:cs typeface="Times New Roman"/>
              <a:sym typeface="Times New Roman"/>
            </a:endParaRPr>
          </a:p>
        </p:txBody>
      </p:sp>
      <p:sp>
        <p:nvSpPr>
          <p:cNvPr id="75" name="Google Shape;75;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10000"/>
          </a:bodyPr>
          <a:lstStyle/>
          <a:p>
            <a:pPr marL="457200" marR="0" lvl="0" indent="-365781" algn="l" rtl="0">
              <a:lnSpc>
                <a:spcPct val="115000"/>
              </a:lnSpc>
              <a:spcBef>
                <a:spcPts val="0"/>
              </a:spcBef>
              <a:spcAft>
                <a:spcPts val="0"/>
              </a:spcAft>
              <a:buClr>
                <a:srgbClr val="000000"/>
              </a:buClr>
              <a:buSzPct val="100000"/>
              <a:buFont typeface="Times New Roman"/>
              <a:buChar char="●"/>
            </a:pPr>
            <a:r>
              <a:rPr lang="en" sz="2787">
                <a:solidFill>
                  <a:srgbClr val="000000"/>
                </a:solidFill>
                <a:latin typeface="Times New Roman"/>
                <a:ea typeface="Times New Roman"/>
                <a:cs typeface="Times New Roman"/>
                <a:sym typeface="Times New Roman"/>
              </a:rPr>
              <a:t>Global estimates published by </a:t>
            </a:r>
            <a:r>
              <a:rPr lang="en" sz="2787">
                <a:solidFill>
                  <a:srgbClr val="000000"/>
                </a:solidFill>
                <a:highlight>
                  <a:srgbClr val="EA9999"/>
                </a:highlight>
                <a:latin typeface="Times New Roman"/>
                <a:ea typeface="Times New Roman"/>
                <a:cs typeface="Times New Roman"/>
                <a:sym typeface="Times New Roman"/>
              </a:rPr>
              <a:t>WHO </a:t>
            </a:r>
            <a:r>
              <a:rPr lang="en" sz="2787">
                <a:solidFill>
                  <a:srgbClr val="000000"/>
                </a:solidFill>
                <a:latin typeface="Times New Roman"/>
                <a:ea typeface="Times New Roman"/>
                <a:cs typeface="Times New Roman"/>
                <a:sym typeface="Times New Roman"/>
              </a:rPr>
              <a:t>indicate that about </a:t>
            </a:r>
            <a:r>
              <a:rPr lang="en" sz="2787">
                <a:solidFill>
                  <a:srgbClr val="000000"/>
                </a:solidFill>
                <a:highlight>
                  <a:srgbClr val="EA9999"/>
                </a:highlight>
                <a:latin typeface="Times New Roman"/>
                <a:ea typeface="Times New Roman"/>
                <a:cs typeface="Times New Roman"/>
                <a:sym typeface="Times New Roman"/>
              </a:rPr>
              <a:t>1 in 3 (35%) of women worldwide have experienced</a:t>
            </a:r>
            <a:r>
              <a:rPr lang="en" sz="2787">
                <a:solidFill>
                  <a:srgbClr val="000000"/>
                </a:solidFill>
                <a:latin typeface="Times New Roman"/>
                <a:ea typeface="Times New Roman"/>
                <a:cs typeface="Times New Roman"/>
                <a:sym typeface="Times New Roman"/>
              </a:rPr>
              <a:t> either physical and/or sexual intimate partner violence or non-partner sexual violence in their lifetime.</a:t>
            </a:r>
            <a:endParaRPr sz="2787">
              <a:solidFill>
                <a:srgbClr val="000000"/>
              </a:solidFill>
              <a:latin typeface="Times New Roman"/>
              <a:ea typeface="Times New Roman"/>
              <a:cs typeface="Times New Roman"/>
              <a:sym typeface="Times New Roman"/>
            </a:endParaRPr>
          </a:p>
          <a:p>
            <a:pPr marL="457200" marR="0" lvl="0" indent="-365781" algn="l" rtl="0">
              <a:lnSpc>
                <a:spcPct val="115000"/>
              </a:lnSpc>
              <a:spcBef>
                <a:spcPts val="0"/>
              </a:spcBef>
              <a:spcAft>
                <a:spcPts val="0"/>
              </a:spcAft>
              <a:buClr>
                <a:srgbClr val="000000"/>
              </a:buClr>
              <a:buSzPct val="100000"/>
              <a:buFont typeface="Times New Roman"/>
              <a:buChar char="●"/>
            </a:pPr>
            <a:r>
              <a:rPr lang="en" sz="2787">
                <a:solidFill>
                  <a:srgbClr val="000000"/>
                </a:solidFill>
                <a:latin typeface="Times New Roman"/>
                <a:ea typeface="Times New Roman"/>
                <a:cs typeface="Times New Roman"/>
                <a:sym typeface="Times New Roman"/>
              </a:rPr>
              <a:t>Most of this violence is intimate partner violence. Worldwide, </a:t>
            </a:r>
            <a:r>
              <a:rPr lang="en" sz="2787">
                <a:solidFill>
                  <a:srgbClr val="000000"/>
                </a:solidFill>
                <a:highlight>
                  <a:srgbClr val="EA9999"/>
                </a:highlight>
                <a:latin typeface="Times New Roman"/>
                <a:ea typeface="Times New Roman"/>
                <a:cs typeface="Times New Roman"/>
                <a:sym typeface="Times New Roman"/>
              </a:rPr>
              <a:t>almost one third (30%) of women who have been in a relationship report that they have experienced some form of physical and/or sexual violence by their intimate partner in their lifetime.</a:t>
            </a:r>
            <a:endParaRPr sz="2000">
              <a:solidFill>
                <a:srgbClr val="000000"/>
              </a:solidFill>
              <a:highlight>
                <a:srgbClr val="EA9999"/>
              </a:highlight>
              <a:latin typeface="Times New Roman"/>
              <a:ea typeface="Times New Roman"/>
              <a:cs typeface="Times New Roman"/>
              <a:sym typeface="Times New Roman"/>
            </a:endParaRPr>
          </a:p>
          <a:p>
            <a:pPr marL="0" marR="0" lvl="0" indent="0" algn="l" rtl="0">
              <a:lnSpc>
                <a:spcPct val="115000"/>
              </a:lnSpc>
              <a:spcBef>
                <a:spcPts val="1200"/>
              </a:spcBef>
              <a:spcAft>
                <a:spcPts val="1200"/>
              </a:spcAft>
              <a:buNone/>
            </a:pPr>
            <a:r>
              <a:rPr lang="en" sz="2000" u="sng">
                <a:solidFill>
                  <a:srgbClr val="000000"/>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https://www.who.int/news-room/fact-sheets/detail/violence-against-wome</a:t>
            </a:r>
            <a:r>
              <a:rPr lang="en" sz="2000" u="sng">
                <a:solidFill>
                  <a:srgbClr val="000000"/>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n</a:t>
            </a:r>
            <a:endParaRPr u="sng">
              <a:solidFill>
                <a:srgbClr val="000000"/>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D8BB"/>
        </a:solidFill>
        <a:effectLst/>
      </p:bgPr>
    </p:bg>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a:solidFill>
                  <a:srgbClr val="59101F"/>
                </a:solidFill>
                <a:latin typeface="Times New Roman"/>
                <a:ea typeface="Times New Roman"/>
                <a:cs typeface="Times New Roman"/>
                <a:sym typeface="Times New Roman"/>
              </a:rPr>
              <a:t>College Campuses</a:t>
            </a:r>
            <a:endParaRPr sz="3200" b="1">
              <a:solidFill>
                <a:srgbClr val="59101F"/>
              </a:solidFill>
              <a:latin typeface="Times New Roman"/>
              <a:ea typeface="Times New Roman"/>
              <a:cs typeface="Times New Roman"/>
              <a:sym typeface="Times New Roman"/>
            </a:endParaRPr>
          </a:p>
        </p:txBody>
      </p:sp>
      <p:sp>
        <p:nvSpPr>
          <p:cNvPr id="81" name="Google Shape;81;p17"/>
          <p:cNvSpPr txBox="1">
            <a:spLocks noGrp="1"/>
          </p:cNvSpPr>
          <p:nvPr>
            <p:ph type="body" idx="1"/>
          </p:nvPr>
        </p:nvSpPr>
        <p:spPr>
          <a:xfrm>
            <a:off x="311700" y="1152475"/>
            <a:ext cx="8520600" cy="22326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200">
                <a:solidFill>
                  <a:srgbClr val="000000"/>
                </a:solidFill>
                <a:latin typeface="Times New Roman"/>
                <a:ea typeface="Times New Roman"/>
                <a:cs typeface="Times New Roman"/>
                <a:sym typeface="Times New Roman"/>
              </a:rPr>
              <a:t>“Violence against women on college campuses continues to be a pervasive public health problem with approximately </a:t>
            </a:r>
            <a:r>
              <a:rPr lang="en" sz="2200">
                <a:solidFill>
                  <a:srgbClr val="000000"/>
                </a:solidFill>
                <a:highlight>
                  <a:srgbClr val="EA9999"/>
                </a:highlight>
                <a:latin typeface="Times New Roman"/>
                <a:ea typeface="Times New Roman"/>
                <a:cs typeface="Times New Roman"/>
                <a:sym typeface="Times New Roman"/>
              </a:rPr>
              <a:t>one in five women experiencing sexual assault and one in nine women experiencing rape while in college.</a:t>
            </a:r>
            <a:r>
              <a:rPr lang="en" sz="2200">
                <a:solidFill>
                  <a:srgbClr val="000000"/>
                </a:solidFill>
                <a:latin typeface="Times New Roman"/>
                <a:ea typeface="Times New Roman"/>
                <a:cs typeface="Times New Roman"/>
                <a:sym typeface="Times New Roman"/>
              </a:rPr>
              <a:t>”</a:t>
            </a:r>
            <a:endParaRPr sz="2200">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r>
              <a:rPr lang="en" sz="1200" u="sng">
                <a:solidFill>
                  <a:srgbClr val="000000"/>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https://www.ncbi.nlm.nih.gov/pmc/articles/PMC6406521/#:~:text=Violence%20against%20women%20on%20college,experiencing%20rape%20while%20in%20college</a:t>
            </a:r>
            <a:r>
              <a:rPr lang="en" sz="1200" u="sng">
                <a:solidFill>
                  <a:srgbClr val="000000"/>
                </a:solidFill>
                <a:latin typeface="Times New Roman"/>
                <a:ea typeface="Times New Roman"/>
                <a:cs typeface="Times New Roman"/>
                <a:sym typeface="Times New Roman"/>
              </a:rPr>
              <a:t>.</a:t>
            </a:r>
            <a:endParaRPr sz="1200" u="sng">
              <a:solidFill>
                <a:srgbClr val="000000"/>
              </a:solidFill>
              <a:latin typeface="Times New Roman"/>
              <a:ea typeface="Times New Roman"/>
              <a:cs typeface="Times New Roman"/>
              <a:sym typeface="Times New Roman"/>
            </a:endParaRPr>
          </a:p>
          <a:p>
            <a:pPr marL="0" lvl="0" indent="0" algn="l" rtl="0">
              <a:spcBef>
                <a:spcPts val="1200"/>
              </a:spcBef>
              <a:spcAft>
                <a:spcPts val="0"/>
              </a:spcAft>
              <a:buNone/>
            </a:pPr>
            <a:endParaRPr sz="1979">
              <a:solidFill>
                <a:srgbClr val="000000"/>
              </a:solidFill>
              <a:latin typeface="Times New Roman"/>
              <a:ea typeface="Times New Roman"/>
              <a:cs typeface="Times New Roman"/>
              <a:sym typeface="Times New Roman"/>
            </a:endParaRPr>
          </a:p>
        </p:txBody>
      </p:sp>
      <p:sp>
        <p:nvSpPr>
          <p:cNvPr id="82" name="Google Shape;82;p17"/>
          <p:cNvSpPr txBox="1"/>
          <p:nvPr/>
        </p:nvSpPr>
        <p:spPr>
          <a:xfrm>
            <a:off x="2279100" y="3385075"/>
            <a:ext cx="4585800" cy="1353000"/>
          </a:xfrm>
          <a:prstGeom prst="rect">
            <a:avLst/>
          </a:prstGeom>
          <a:solidFill>
            <a:srgbClr val="EA9999"/>
          </a:solid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2300">
                <a:latin typeface="Times New Roman"/>
                <a:ea typeface="Times New Roman"/>
                <a:cs typeface="Times New Roman"/>
                <a:sym typeface="Times New Roman"/>
              </a:rPr>
              <a:t>More than 90% of sexual assault victims on college campuses do not report the assault.</a:t>
            </a:r>
            <a:endParaRPr sz="23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9101F"/>
        </a:solidFill>
        <a:effectLst/>
      </p:bgPr>
    </p:bg>
    <p:spTree>
      <p:nvGrpSpPr>
        <p:cNvPr id="1" name="Shape 86"/>
        <p:cNvGrpSpPr/>
        <p:nvPr/>
      </p:nvGrpSpPr>
      <p:grpSpPr>
        <a:xfrm>
          <a:off x="0" y="0"/>
          <a:ext cx="0" cy="0"/>
          <a:chOff x="0" y="0"/>
          <a:chExt cx="0" cy="0"/>
        </a:xfrm>
      </p:grpSpPr>
      <p:sp>
        <p:nvSpPr>
          <p:cNvPr id="87" name="Google Shape;87;p18"/>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b="1">
                <a:solidFill>
                  <a:srgbClr val="FFFFFF"/>
                </a:solidFill>
                <a:latin typeface="Times New Roman"/>
                <a:ea typeface="Times New Roman"/>
                <a:cs typeface="Times New Roman"/>
                <a:sym typeface="Times New Roman"/>
              </a:rPr>
              <a:t>Theme: Culpability</a:t>
            </a:r>
            <a:endParaRPr b="1">
              <a:solidFill>
                <a:srgbClr val="FFFFFF"/>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D8BB"/>
        </a:solidFill>
        <a:effectLst/>
      </p:bgPr>
    </p:bg>
    <p:spTree>
      <p:nvGrpSpPr>
        <p:cNvPr id="1" name="Shape 91"/>
        <p:cNvGrpSpPr/>
        <p:nvPr/>
      </p:nvGrpSpPr>
      <p:grpSpPr>
        <a:xfrm>
          <a:off x="0" y="0"/>
          <a:ext cx="0" cy="0"/>
          <a:chOff x="0" y="0"/>
          <a:chExt cx="0" cy="0"/>
        </a:xfrm>
      </p:grpSpPr>
      <p:sp>
        <p:nvSpPr>
          <p:cNvPr id="92" name="Google Shape;92;p19"/>
          <p:cNvSpPr txBox="1">
            <a:spLocks noGrp="1"/>
          </p:cNvSpPr>
          <p:nvPr>
            <p:ph type="title"/>
          </p:nvPr>
        </p:nvSpPr>
        <p:spPr>
          <a:xfrm>
            <a:off x="311700" y="351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a:latin typeface="Times New Roman"/>
                <a:ea typeface="Times New Roman"/>
                <a:cs typeface="Times New Roman"/>
                <a:sym typeface="Times New Roman"/>
              </a:rPr>
              <a:t>Positions of Risk and Culpability</a:t>
            </a:r>
            <a:endParaRPr sz="3200" b="1">
              <a:latin typeface="Times New Roman"/>
              <a:ea typeface="Times New Roman"/>
              <a:cs typeface="Times New Roman"/>
              <a:sym typeface="Times New Roman"/>
            </a:endParaRPr>
          </a:p>
        </p:txBody>
      </p:sp>
      <p:sp>
        <p:nvSpPr>
          <p:cNvPr id="93" name="Google Shape;93;p19"/>
          <p:cNvSpPr txBox="1">
            <a:spLocks noGrp="1"/>
          </p:cNvSpPr>
          <p:nvPr>
            <p:ph type="body" idx="1"/>
          </p:nvPr>
        </p:nvSpPr>
        <p:spPr>
          <a:xfrm>
            <a:off x="311700" y="1218300"/>
            <a:ext cx="8520600" cy="794100"/>
          </a:xfrm>
          <a:prstGeom prst="rect">
            <a:avLst/>
          </a:prstGeom>
          <a:solidFill>
            <a:srgbClr val="EA9999"/>
          </a:solidFill>
        </p:spPr>
        <p:txBody>
          <a:bodyPr spcFirstLastPara="1" wrap="square" lIns="91425" tIns="91425" rIns="91425" bIns="91425" anchor="t" anchorCtr="0">
            <a:noAutofit/>
          </a:bodyPr>
          <a:lstStyle/>
          <a:p>
            <a:pPr marL="457200" lvl="0" indent="-336550" algn="l" rtl="0">
              <a:spcBef>
                <a:spcPts val="0"/>
              </a:spcBef>
              <a:spcAft>
                <a:spcPts val="0"/>
              </a:spcAft>
              <a:buSzPts val="1700"/>
              <a:buFont typeface="Times New Roman"/>
              <a:buChar char="●"/>
            </a:pPr>
            <a:r>
              <a:rPr lang="en" sz="1700">
                <a:solidFill>
                  <a:srgbClr val="000000"/>
                </a:solidFill>
                <a:latin typeface="Times New Roman"/>
                <a:ea typeface="Times New Roman"/>
                <a:cs typeface="Times New Roman"/>
                <a:sym typeface="Times New Roman"/>
              </a:rPr>
              <a:t>According to the </a:t>
            </a:r>
            <a:r>
              <a:rPr lang="en" sz="1700" u="sng">
                <a:solidFill>
                  <a:srgbClr val="59101F"/>
                </a:solid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National Sexual Violence Resource Center</a:t>
            </a:r>
            <a:r>
              <a:rPr lang="en" sz="1700">
                <a:latin typeface="Times New Roman"/>
                <a:ea typeface="Times New Roman"/>
                <a:cs typeface="Times New Roman"/>
                <a:sym typeface="Times New Roman"/>
              </a:rPr>
              <a:t>, </a:t>
            </a:r>
            <a:r>
              <a:rPr lang="en" sz="1700">
                <a:solidFill>
                  <a:srgbClr val="000000"/>
                </a:solidFill>
                <a:latin typeface="Times New Roman"/>
                <a:ea typeface="Times New Roman"/>
                <a:cs typeface="Times New Roman"/>
                <a:sym typeface="Times New Roman"/>
              </a:rPr>
              <a:t>91% of the victims of rape and sexual assault are female, and 9% are male.</a:t>
            </a:r>
            <a:endParaRPr sz="170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endParaRPr sz="1700">
              <a:solidFill>
                <a:srgbClr val="000000"/>
              </a:solidFill>
              <a:latin typeface="Times New Roman"/>
              <a:ea typeface="Times New Roman"/>
              <a:cs typeface="Times New Roman"/>
              <a:sym typeface="Times New Roman"/>
            </a:endParaRPr>
          </a:p>
        </p:txBody>
      </p:sp>
      <p:sp>
        <p:nvSpPr>
          <p:cNvPr id="94" name="Google Shape;94;p19"/>
          <p:cNvSpPr txBox="1"/>
          <p:nvPr/>
        </p:nvSpPr>
        <p:spPr>
          <a:xfrm>
            <a:off x="311700" y="2380975"/>
            <a:ext cx="8520600" cy="461700"/>
          </a:xfrm>
          <a:prstGeom prst="rect">
            <a:avLst/>
          </a:prstGeom>
          <a:solidFill>
            <a:srgbClr val="59101F"/>
          </a:solid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rgbClr val="FFFFFF"/>
              </a:buClr>
              <a:buSzPts val="1800"/>
              <a:buFont typeface="Times New Roman"/>
              <a:buChar char="●"/>
            </a:pPr>
            <a:r>
              <a:rPr lang="en" sz="1800">
                <a:solidFill>
                  <a:srgbClr val="FFFFFF"/>
                </a:solidFill>
                <a:latin typeface="Times New Roman"/>
                <a:ea typeface="Times New Roman"/>
                <a:cs typeface="Times New Roman"/>
                <a:sym typeface="Times New Roman"/>
              </a:rPr>
              <a:t>One in 5 women and one in 16 men are sexually assaulted while in college.</a:t>
            </a:r>
            <a:endParaRPr sz="1800">
              <a:solidFill>
                <a:srgbClr val="FFFFFF"/>
              </a:solidFill>
              <a:latin typeface="Times New Roman"/>
              <a:ea typeface="Times New Roman"/>
              <a:cs typeface="Times New Roman"/>
              <a:sym typeface="Times New Roman"/>
            </a:endParaRPr>
          </a:p>
        </p:txBody>
      </p:sp>
      <p:sp>
        <p:nvSpPr>
          <p:cNvPr id="95" name="Google Shape;95;p19"/>
          <p:cNvSpPr txBox="1"/>
          <p:nvPr/>
        </p:nvSpPr>
        <p:spPr>
          <a:xfrm>
            <a:off x="311700" y="3255450"/>
            <a:ext cx="8520600" cy="1417500"/>
          </a:xfrm>
          <a:prstGeom prst="rect">
            <a:avLst/>
          </a:prstGeom>
          <a:solidFill>
            <a:srgbClr val="EA9999"/>
          </a:solidFill>
          <a:ln>
            <a:noFill/>
          </a:ln>
        </p:spPr>
        <p:txBody>
          <a:bodyPr spcFirstLastPara="1" wrap="square" lIns="91425" tIns="91425" rIns="91425" bIns="91425" anchor="t" anchorCtr="0">
            <a:spAutoFit/>
          </a:bodyPr>
          <a:lstStyle/>
          <a:p>
            <a:pPr marL="457200" lvl="0" indent="-342900" algn="l" rtl="0">
              <a:lnSpc>
                <a:spcPct val="115000"/>
              </a:lnSpc>
              <a:spcBef>
                <a:spcPts val="0"/>
              </a:spcBef>
              <a:spcAft>
                <a:spcPts val="0"/>
              </a:spcAft>
              <a:buClr>
                <a:schemeClr val="dk2"/>
              </a:buClr>
              <a:buSzPts val="1800"/>
              <a:buFont typeface="Times New Roman"/>
              <a:buChar char="●"/>
            </a:pPr>
            <a:r>
              <a:rPr lang="en" sz="1800">
                <a:solidFill>
                  <a:schemeClr val="dk1"/>
                </a:solidFill>
                <a:latin typeface="Times New Roman"/>
                <a:ea typeface="Times New Roman"/>
                <a:cs typeface="Times New Roman"/>
                <a:sym typeface="Times New Roman"/>
              </a:rPr>
              <a:t>According to a</a:t>
            </a:r>
            <a:r>
              <a:rPr lang="en" sz="1800">
                <a:solidFill>
                  <a:schemeClr val="dk2"/>
                </a:solidFill>
                <a:uFill>
                  <a:noFill/>
                </a:u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 </a:t>
            </a:r>
            <a:r>
              <a:rPr lang="en" sz="1800" u="sng">
                <a:solidFill>
                  <a:srgbClr val="59101F"/>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2010 National Intimate Partner and Sexual Violence Survey</a:t>
            </a:r>
            <a:r>
              <a:rPr lang="en" sz="1800">
                <a:solidFill>
                  <a:schemeClr val="dk2"/>
                </a:solidFill>
                <a:latin typeface="Times New Roman"/>
                <a:ea typeface="Times New Roman"/>
                <a:cs typeface="Times New Roman"/>
                <a:sym typeface="Times New Roman"/>
              </a:rPr>
              <a:t>, </a:t>
            </a:r>
            <a:r>
              <a:rPr lang="en" sz="1800">
                <a:solidFill>
                  <a:schemeClr val="dk1"/>
                </a:solidFill>
                <a:latin typeface="Times New Roman"/>
                <a:ea typeface="Times New Roman"/>
                <a:cs typeface="Times New Roman"/>
                <a:sym typeface="Times New Roman"/>
              </a:rPr>
              <a:t>90 percent of perpetrators of sexual violence against women are men. Moreover, when men are victims of sexual assault (an estimated one in 71 men, and one in six boys), 93 percent reported their abuser was a man.</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311700" y="341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200" b="1">
                <a:solidFill>
                  <a:srgbClr val="59101F"/>
                </a:solidFill>
                <a:latin typeface="Times New Roman"/>
                <a:ea typeface="Times New Roman"/>
                <a:cs typeface="Times New Roman"/>
                <a:sym typeface="Times New Roman"/>
              </a:rPr>
              <a:t>Culpability Continued: Bystander Intervention</a:t>
            </a:r>
            <a:endParaRPr sz="3200" b="1">
              <a:solidFill>
                <a:srgbClr val="59101F"/>
              </a:solidFill>
              <a:latin typeface="Times New Roman"/>
              <a:ea typeface="Times New Roman"/>
              <a:cs typeface="Times New Roman"/>
              <a:sym typeface="Times New Roman"/>
            </a:endParaRPr>
          </a:p>
        </p:txBody>
      </p:sp>
      <p:sp>
        <p:nvSpPr>
          <p:cNvPr id="101" name="Google Shape;101;p20"/>
          <p:cNvSpPr txBox="1">
            <a:spLocks noGrp="1"/>
          </p:cNvSpPr>
          <p:nvPr>
            <p:ph type="body" idx="1"/>
          </p:nvPr>
        </p:nvSpPr>
        <p:spPr>
          <a:xfrm>
            <a:off x="311700" y="1603825"/>
            <a:ext cx="8520600" cy="2937900"/>
          </a:xfrm>
          <a:prstGeom prst="rect">
            <a:avLst/>
          </a:prstGeom>
          <a:solidFill>
            <a:srgbClr val="FDD8BB"/>
          </a:solidFill>
        </p:spPr>
        <p:txBody>
          <a:bodyPr spcFirstLastPara="1" wrap="square" lIns="91425" tIns="91425" rIns="91425" bIns="91425" anchor="t" anchorCtr="0">
            <a:normAutofit/>
          </a:bodyPr>
          <a:lstStyle/>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Only 8% of rape education and prevention programs are designed specifically for men.</a:t>
            </a:r>
            <a:endParaRPr>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3% of college men account for 90 to 95 percent of rapes.</a:t>
            </a:r>
            <a:endParaRPr>
              <a:solidFill>
                <a:srgbClr val="000000"/>
              </a:solidFill>
              <a:latin typeface="Times New Roman"/>
              <a:ea typeface="Times New Roman"/>
              <a:cs typeface="Times New Roman"/>
              <a:sym typeface="Times New Roman"/>
            </a:endParaRPr>
          </a:p>
          <a:p>
            <a:pPr marL="457200" lvl="0" indent="-342900" algn="l" rtl="0">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A University of New Hampshire study exposed a group of young men to a bystander intervention campaign like the one at UMass. At the end of several weeks, 38 percent of the men reported having intervened in a sexual assault compared with 12 percent of the group that had not seen the campaign.</a:t>
            </a:r>
            <a:endParaRPr>
              <a:solidFill>
                <a:srgbClr val="000000"/>
              </a:solidFill>
              <a:latin typeface="Times New Roman"/>
              <a:ea typeface="Times New Roman"/>
              <a:cs typeface="Times New Roman"/>
              <a:sym typeface="Times New Roman"/>
            </a:endParaRPr>
          </a:p>
          <a:p>
            <a:pPr marL="0" lvl="0" indent="0" algn="l" rtl="0">
              <a:spcBef>
                <a:spcPts val="1200"/>
              </a:spcBef>
              <a:spcAft>
                <a:spcPts val="1200"/>
              </a:spcAft>
              <a:buNone/>
            </a:pPr>
            <a:r>
              <a:rPr lang="en" sz="1100" u="sng">
                <a:solidFill>
                  <a:schemeClr val="hlink"/>
                </a:solidFill>
                <a:latin typeface="Times New Roman"/>
                <a:ea typeface="Times New Roman"/>
                <a:cs typeface="Times New Roman"/>
                <a:sym typeface="Times New Roman"/>
                <a:hlinkClick r:id="rId3"/>
              </a:rPr>
              <a:t>https://www.nytimes.com/2014/02/09/education/edlife/stepping-up-to-stop-sexual-assault.html?_r=0</a:t>
            </a:r>
            <a:endParaRPr sz="1100">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D8BB"/>
        </a:solidFill>
        <a:effectLst/>
      </p:bgPr>
    </p:bg>
    <p:spTree>
      <p:nvGrpSpPr>
        <p:cNvPr id="1" name="Shape 105"/>
        <p:cNvGrpSpPr/>
        <p:nvPr/>
      </p:nvGrpSpPr>
      <p:grpSpPr>
        <a:xfrm>
          <a:off x="0" y="0"/>
          <a:ext cx="0" cy="0"/>
          <a:chOff x="0" y="0"/>
          <a:chExt cx="0" cy="0"/>
        </a:xfrm>
      </p:grpSpPr>
      <p:sp>
        <p:nvSpPr>
          <p:cNvPr id="106" name="Google Shape;106;p21"/>
          <p:cNvSpPr txBox="1">
            <a:spLocks noGrp="1"/>
          </p:cNvSpPr>
          <p:nvPr>
            <p:ph type="title"/>
          </p:nvPr>
        </p:nvSpPr>
        <p:spPr>
          <a:xfrm>
            <a:off x="490250" y="67125"/>
            <a:ext cx="66585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b="1">
                <a:latin typeface="Times New Roman"/>
                <a:ea typeface="Times New Roman"/>
                <a:cs typeface="Times New Roman"/>
                <a:sym typeface="Times New Roman"/>
              </a:rPr>
              <a:t>Reflection/Discussion:</a:t>
            </a:r>
            <a:endParaRPr b="1">
              <a:latin typeface="Times New Roman"/>
              <a:ea typeface="Times New Roman"/>
              <a:cs typeface="Times New Roman"/>
              <a:sym typeface="Times New Roman"/>
            </a:endParaRPr>
          </a:p>
          <a:p>
            <a:pPr marL="0" lvl="0" indent="0" algn="l" rtl="0">
              <a:spcBef>
                <a:spcPts val="0"/>
              </a:spcBef>
              <a:spcAft>
                <a:spcPts val="0"/>
              </a:spcAft>
              <a:buNone/>
            </a:pPr>
            <a:r>
              <a:rPr lang="en" sz="3000">
                <a:latin typeface="Times New Roman"/>
                <a:ea typeface="Times New Roman"/>
                <a:cs typeface="Times New Roman"/>
                <a:sym typeface="Times New Roman"/>
              </a:rPr>
              <a:t>What are some implications behind the framing of sexual violence as a “women’s issue?” </a:t>
            </a:r>
            <a:endParaRPr sz="3000">
              <a:latin typeface="Times New Roman"/>
              <a:ea typeface="Times New Roman"/>
              <a:cs typeface="Times New Roman"/>
              <a:sym typeface="Times New Roman"/>
            </a:endParaRPr>
          </a:p>
          <a:p>
            <a:pPr marL="0" lvl="0" indent="0" algn="l" rtl="0">
              <a:spcBef>
                <a:spcPts val="0"/>
              </a:spcBef>
              <a:spcAft>
                <a:spcPts val="0"/>
              </a:spcAft>
              <a:buNone/>
            </a:pPr>
            <a:endParaRPr sz="3000">
              <a:latin typeface="Times New Roman"/>
              <a:ea typeface="Times New Roman"/>
              <a:cs typeface="Times New Roman"/>
              <a:sym typeface="Times New Roman"/>
            </a:endParaRPr>
          </a:p>
        </p:txBody>
      </p:sp>
      <p:pic>
        <p:nvPicPr>
          <p:cNvPr id="107" name="Google Shape;107;p21"/>
          <p:cNvPicPr preferRelativeResize="0"/>
          <p:nvPr/>
        </p:nvPicPr>
        <p:blipFill>
          <a:blip r:embed="rId3">
            <a:alphaModFix/>
          </a:blip>
          <a:stretch>
            <a:fillRect/>
          </a:stretch>
        </p:blipFill>
        <p:spPr>
          <a:xfrm>
            <a:off x="5261900" y="2979450"/>
            <a:ext cx="3882100" cy="2164050"/>
          </a:xfrm>
          <a:prstGeom prst="rect">
            <a:avLst/>
          </a:prstGeom>
          <a:noFill/>
          <a:ln>
            <a:noFill/>
          </a:ln>
        </p:spPr>
      </p:pic>
      <p:sp>
        <p:nvSpPr>
          <p:cNvPr id="108" name="Google Shape;108;p21"/>
          <p:cNvSpPr txBox="1"/>
          <p:nvPr/>
        </p:nvSpPr>
        <p:spPr>
          <a:xfrm>
            <a:off x="490250" y="3045525"/>
            <a:ext cx="52962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3000">
                <a:solidFill>
                  <a:schemeClr val="dk1"/>
                </a:solidFill>
                <a:latin typeface="Times New Roman"/>
                <a:ea typeface="Times New Roman"/>
                <a:cs typeface="Times New Roman"/>
                <a:sym typeface="Times New Roman"/>
              </a:rPr>
              <a:t>Compare and contrast the education and societal expectations of women vs. men.</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1420</Words>
  <Application>Microsoft Office PowerPoint</Application>
  <PresentationFormat>On-screen Show (16:9)</PresentationFormat>
  <Paragraphs>139</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Source Code Pro</vt:lpstr>
      <vt:lpstr>Arial</vt:lpstr>
      <vt:lpstr>Times New Roman</vt:lpstr>
      <vt:lpstr>Simple Light</vt:lpstr>
      <vt:lpstr>Sigma Psi Zeta  x  ASAP</vt:lpstr>
      <vt:lpstr>Theme: The Issue</vt:lpstr>
      <vt:lpstr>PowerPoint Presentation</vt:lpstr>
      <vt:lpstr>Violence Against Women Statistics</vt:lpstr>
      <vt:lpstr>College Campuses</vt:lpstr>
      <vt:lpstr>Theme: Culpability</vt:lpstr>
      <vt:lpstr>Positions of Risk and Culpability</vt:lpstr>
      <vt:lpstr>Culpability Continued: Bystander Intervention</vt:lpstr>
      <vt:lpstr>Reflection/Discussion: What are some implications behind the framing of sexual violence as a “women’s issue?”  </vt:lpstr>
      <vt:lpstr>Theme: Context within AAPI Communities</vt:lpstr>
      <vt:lpstr>Harmful Stereotypes Surrounding AAPI Women and Femmes</vt:lpstr>
      <vt:lpstr>AAPI Data to Unpack</vt:lpstr>
      <vt:lpstr>Reflections/Discussion: How have the listed stereotypes impacted your interpersonal encounters surrounding academics, dating/sex, and/or career? </vt:lpstr>
      <vt:lpstr>Content Warning: Anti-Asian Racism, Gun Violence, Atlanta Shooting</vt:lpstr>
      <vt:lpstr>In the News: Hate Crimes Against Asian Americans</vt:lpstr>
      <vt:lpstr>Reflection/Discussion: How do the recent hate crimes against Asian Americans and AAPI women make you feel in the intersectionality in your identity?</vt:lpstr>
      <vt:lpstr>Group Discussion</vt:lpstr>
      <vt:lpstr>How did this presentation make you feel? Were there any surprises for you in this presentation? Is there anything from this presentation that made you want to discuss further? (place for AAPI issues if desired) In light of the presentation, what do you think are any unmet needs on your campus in terms of sexual misconduct and violence? Do you have any thoughts, experiences, or questions surrounding the list of signs of abuse (list)? </vt:lpstr>
      <vt:lpstr>Theme: What Now?</vt:lpstr>
      <vt:lpstr>Individual</vt:lpstr>
      <vt:lpstr>Collective</vt:lpstr>
      <vt:lpstr>Resources</vt:lpstr>
      <vt:lpstr>University Resources : USciences</vt:lpstr>
      <vt:lpstr>University Resources : Penn</vt:lpstr>
      <vt:lpstr>University Resources : Drexel</vt:lpstr>
      <vt:lpstr>Philadelphia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Sigma Psi Zeta  x  ASAP</dc:title>
  <cp:lastModifiedBy>Harley Haas</cp:lastModifiedBy>
  <cp:revision>1</cp:revision>
  <dcterms:modified xsi:type="dcterms:W3CDTF">2021-03-23T22:22:28Z</dcterms:modified>
</cp:coreProperties>
</file>