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
      <p:font typeface="Proxima Nova"/>
      <p:regular r:id="rId25"/>
      <p:bold r:id="rId26"/>
      <p:italic r:id="rId27"/>
      <p:boldItalic r:id="rId28"/>
    </p:embeddedFont>
    <p:embeddedFont>
      <p:font typeface="Source Sans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kywolf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SansPr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SansPro-italic.fntdata"/><Relationship Id="rId30" Type="http://schemas.openxmlformats.org/officeDocument/2006/relationships/font" Target="fonts/SourceSansPr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SourceSansPr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9-30T21:07:00.689">
    <p:pos x="3111" y="99"/>
    <p:text>nonserious, nonviolent, nonsexual</p:text>
  </p:cm>
  <p:cm authorId="0" idx="2" dt="2020-09-30T21:08:31.043">
    <p:pos x="3111" y="199"/>
    <p:text>nearly 1million (out of 2.3million) people locked up for violent crimes
not because violence rates are high, but because of the consistently large sentences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enerationfive.org/wp-content/uploads/2013/07/G5_Toward_Transformative_Justice-Document.pdf" TargetMode="External"/><Relationship Id="rId3" Type="http://schemas.openxmlformats.org/officeDocument/2006/relationships/hyperlink" Target="https://niastories.files.wordpress.com/2013/08/tjcurriculum_design_small-finalrev.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b0dbd0ab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b0dbd0ab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http://www.resourcesharingproject.org/sites/resourcesharingproject.org/files/RSP_2019_Compilation_of_Transformative_Justice_Resources.pdf</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cd8e53116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cd8e53116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rgbClr val="1155CC"/>
                </a:solidFill>
                <a:highlight>
                  <a:srgbClr val="FFFFFF"/>
                </a:highlight>
                <a:latin typeface="Raleway"/>
                <a:ea typeface="Raleway"/>
                <a:cs typeface="Raleway"/>
                <a:sym typeface="Raleway"/>
                <a:hlinkClick r:id="rId2">
                  <a:extLst>
                    <a:ext uri="{A12FA001-AC4F-418D-AE19-62706E023703}">
                      <ahyp:hlinkClr val="tx"/>
                    </a:ext>
                  </a:extLst>
                </a:hlinkClick>
              </a:rPr>
              <a:t>http://www.generationfive.org/wp-content/uploads/2013/07/G5_Toward_Transformative_Justice-Document.pdf</a:t>
            </a:r>
            <a:r>
              <a:rPr lang="en" sz="1200">
                <a:solidFill>
                  <a:srgbClr val="222222"/>
                </a:solidFill>
                <a:highlight>
                  <a:srgbClr val="FFFFFF"/>
                </a:highlight>
                <a:latin typeface="Raleway"/>
                <a:ea typeface="Raleway"/>
                <a:cs typeface="Raleway"/>
                <a:sym typeface="Raleway"/>
              </a:rPr>
              <a:t> </a:t>
            </a:r>
            <a:endParaRPr sz="1200">
              <a:solidFill>
                <a:srgbClr val="222222"/>
              </a:solidFill>
              <a:highlight>
                <a:srgbClr val="FFFFFF"/>
              </a:highlight>
              <a:latin typeface="Raleway"/>
              <a:ea typeface="Raleway"/>
              <a:cs typeface="Raleway"/>
              <a:sym typeface="Raleway"/>
            </a:endParaRPr>
          </a:p>
          <a:p>
            <a:pPr indent="0" lvl="0" marL="0" rtl="0" algn="l">
              <a:lnSpc>
                <a:spcPct val="115000"/>
              </a:lnSpc>
              <a:spcBef>
                <a:spcPts val="1600"/>
              </a:spcBef>
              <a:spcAft>
                <a:spcPts val="0"/>
              </a:spcAft>
              <a:buNone/>
            </a:pPr>
            <a:r>
              <a:rPr lang="en" sz="1200" u="sng">
                <a:solidFill>
                  <a:srgbClr val="1155CC"/>
                </a:solidFill>
                <a:highlight>
                  <a:srgbClr val="FFFFFF"/>
                </a:highlight>
                <a:latin typeface="Raleway"/>
                <a:ea typeface="Raleway"/>
                <a:cs typeface="Raleway"/>
                <a:sym typeface="Raleway"/>
                <a:hlinkClick r:id="rId3">
                  <a:extLst>
                    <a:ext uri="{A12FA001-AC4F-418D-AE19-62706E023703}">
                      <ahyp:hlinkClr val="tx"/>
                    </a:ext>
                  </a:extLst>
                </a:hlinkClick>
              </a:rPr>
              <a:t>https://niastories.files.wordpress.com/2013/08/tjcurriculum_design_small-finalrev.pdf</a:t>
            </a:r>
            <a:endParaRPr sz="1200" u="sng">
              <a:solidFill>
                <a:srgbClr val="1155CC"/>
              </a:solidFill>
              <a:highlight>
                <a:srgbClr val="FFFFFF"/>
              </a:highlight>
              <a:latin typeface="Raleway"/>
              <a:ea typeface="Raleway"/>
              <a:cs typeface="Raleway"/>
              <a:sym typeface="Raleway"/>
            </a:endParaRPr>
          </a:p>
          <a:p>
            <a:pPr indent="0" lvl="0" marL="0" rtl="0" algn="l">
              <a:lnSpc>
                <a:spcPct val="115000"/>
              </a:lnSpc>
              <a:spcBef>
                <a:spcPts val="1600"/>
              </a:spcBef>
              <a:spcAft>
                <a:spcPts val="0"/>
              </a:spcAft>
              <a:buNone/>
            </a:pPr>
            <a:r>
              <a:t/>
            </a:r>
            <a:endParaRPr sz="1200">
              <a:solidFill>
                <a:srgbClr val="222222"/>
              </a:solidFill>
              <a:highlight>
                <a:srgbClr val="FFFFFF"/>
              </a:highlight>
              <a:latin typeface="Raleway"/>
              <a:ea typeface="Raleway"/>
              <a:cs typeface="Raleway"/>
              <a:sym typeface="Raleway"/>
            </a:endParaRPr>
          </a:p>
          <a:p>
            <a:pPr indent="0" lvl="0" marL="0" rtl="0" algn="l">
              <a:lnSpc>
                <a:spcPct val="115000"/>
              </a:lnSpc>
              <a:spcBef>
                <a:spcPts val="1600"/>
              </a:spcBef>
              <a:spcAft>
                <a:spcPts val="1600"/>
              </a:spcAft>
              <a:buClr>
                <a:schemeClr val="dk1"/>
              </a:buClr>
              <a:buSzPts val="1100"/>
              <a:buFont typeface="Arial"/>
              <a:buNone/>
            </a:pPr>
            <a:r>
              <a:t/>
            </a:r>
            <a:endParaRPr sz="1200">
              <a:solidFill>
                <a:srgbClr val="222222"/>
              </a:solidFill>
              <a:highlight>
                <a:srgbClr val="FFFFFF"/>
              </a:highlight>
              <a:latin typeface="Raleway"/>
              <a:ea typeface="Raleway"/>
              <a:cs typeface="Raleway"/>
              <a:sym typeface="Ralewa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aaf222eb1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aaf222eb1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aaf222eb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aaf222eb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aaf222eb1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aaf222eb1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cd8e531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9cd8e531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cd8e5311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cd8e53116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cd8e5311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cd8e5311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b0dbd0ab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b0dbd0ab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b0dbd0ab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b0dbd0ab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b0dbd0ab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b0dbd0ab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b0dbd0ab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b0dbd0ab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cd8ee8d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cd8ee8d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reative-interventions.org/tools/toolkit/"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generationfive.org/wp-content/uploads/2013/07/G5_Toward_Transformative_Justice-Document.pdf" TargetMode="External"/><Relationship Id="rId4" Type="http://schemas.openxmlformats.org/officeDocument/2006/relationships/hyperlink" Target="https://niastories.files.wordpress.com/2013/08/tjcurriculum_design_small-finalrev.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batjc.wordpress.com/pods-and-pod-mapping-workshe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nacdl.org/Article/June2012-TheRoleofDefenseCounselinEnsur" TargetMode="External"/><Relationship Id="rId4" Type="http://schemas.openxmlformats.org/officeDocument/2006/relationships/hyperlink" Target="https://www.nap.edu/read/10114/chapter/3#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hyperlink" Target="https://allianceforsafetyandjustice.org/crimesurvivorsspeak/" TargetMode="External"/><Relationship Id="rId5" Type="http://schemas.openxmlformats.org/officeDocument/2006/relationships/hyperlink" Target="https://www.prisonpolicy.org/reports/violenc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www.essence.com/feature/breonna-taylor-justice-aboli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vice.com/en/article/9353ky/what-is-transformative-justice-police-aboli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Transformative Justice</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Education and Outreach Committees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resources for transformative justice</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hlink"/>
                </a:solidFill>
                <a:hlinkClick r:id="rId3"/>
              </a:rPr>
              <a:t>https://www.creative-interventions.org/tools/toolkit/</a:t>
            </a:r>
            <a:endParaRPr sz="1600"/>
          </a:p>
          <a:p>
            <a:pPr indent="0" lvl="0" marL="0" rtl="0" algn="l">
              <a:spcBef>
                <a:spcPts val="1600"/>
              </a:spcBef>
              <a:spcAft>
                <a:spcPts val="1600"/>
              </a:spcAft>
              <a:buNone/>
            </a:pPr>
            <a:r>
              <a:rPr lang="en" sz="1600"/>
              <a:t>Creative interventions: “Current activities focus on building capacity for grassroots social justice organizations and supporting domestic violence and sexual assault organizations to make community-based, transformative justice and community accountability interventions a real option”</a:t>
            </a:r>
            <a:endParaRPr sz="1600"/>
          </a:p>
        </p:txBody>
      </p:sp>
      <p:pic>
        <p:nvPicPr>
          <p:cNvPr id="118" name="Google Shape;118;p22"/>
          <p:cNvPicPr preferRelativeResize="0"/>
          <p:nvPr/>
        </p:nvPicPr>
        <p:blipFill>
          <a:blip r:embed="rId4">
            <a:alphaModFix/>
          </a:blip>
          <a:stretch>
            <a:fillRect/>
          </a:stretch>
        </p:blipFill>
        <p:spPr>
          <a:xfrm>
            <a:off x="2644963" y="2723650"/>
            <a:ext cx="3854075" cy="241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resources for transformative justice</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400">
                <a:solidFill>
                  <a:srgbClr val="222222"/>
                </a:solidFill>
                <a:highlight>
                  <a:srgbClr val="FFFFFF"/>
                </a:highlight>
                <a:latin typeface="Raleway"/>
                <a:ea typeface="Raleway"/>
                <a:cs typeface="Raleway"/>
                <a:sym typeface="Raleway"/>
              </a:rPr>
              <a:t>A PDF describing the relationship between victims of child abuse and crime, then the application of transformative justice</a:t>
            </a:r>
            <a:r>
              <a:rPr lang="en" sz="1200">
                <a:solidFill>
                  <a:srgbClr val="222222"/>
                </a:solidFill>
                <a:highlight>
                  <a:srgbClr val="FFFFFF"/>
                </a:highlight>
                <a:latin typeface="Raleway"/>
                <a:ea typeface="Raleway"/>
                <a:cs typeface="Raleway"/>
                <a:sym typeface="Raleway"/>
              </a:rPr>
              <a:t>. </a:t>
            </a:r>
            <a:endParaRPr sz="1200">
              <a:solidFill>
                <a:srgbClr val="222222"/>
              </a:solidFill>
              <a:highlight>
                <a:srgbClr val="FFFFFF"/>
              </a:highlight>
              <a:latin typeface="Raleway"/>
              <a:ea typeface="Raleway"/>
              <a:cs typeface="Raleway"/>
              <a:sym typeface="Raleway"/>
            </a:endParaRPr>
          </a:p>
          <a:p>
            <a:pPr indent="0" lvl="0" marL="0" rtl="0" algn="l">
              <a:spcBef>
                <a:spcPts val="1600"/>
              </a:spcBef>
              <a:spcAft>
                <a:spcPts val="0"/>
              </a:spcAft>
              <a:buClr>
                <a:schemeClr val="dk2"/>
              </a:buClr>
              <a:buSzPts val="1100"/>
              <a:buFont typeface="Arial"/>
              <a:buNone/>
            </a:pPr>
            <a:r>
              <a:rPr lang="en" sz="1200" u="sng">
                <a:solidFill>
                  <a:srgbClr val="1155CC"/>
                </a:solidFill>
                <a:highlight>
                  <a:srgbClr val="FFFFFF"/>
                </a:highlight>
                <a:latin typeface="Raleway"/>
                <a:ea typeface="Raleway"/>
                <a:cs typeface="Raleway"/>
                <a:sym typeface="Raleway"/>
                <a:hlinkClick r:id="rId3">
                  <a:extLst>
                    <a:ext uri="{A12FA001-AC4F-418D-AE19-62706E023703}">
                      <ahyp:hlinkClr val="tx"/>
                    </a:ext>
                  </a:extLst>
                </a:hlinkClick>
              </a:rPr>
              <a:t>http://www.generationfive.org/wp-content/uploads/2013/07/G5_Toward_Transformative_Justice-Document.pdf</a:t>
            </a:r>
            <a:r>
              <a:rPr lang="en" sz="1200">
                <a:solidFill>
                  <a:srgbClr val="222222"/>
                </a:solidFill>
                <a:highlight>
                  <a:srgbClr val="FFFFFF"/>
                </a:highlight>
                <a:latin typeface="Raleway"/>
                <a:ea typeface="Raleway"/>
                <a:cs typeface="Raleway"/>
                <a:sym typeface="Raleway"/>
              </a:rPr>
              <a:t> </a:t>
            </a:r>
            <a:endParaRPr sz="1200">
              <a:solidFill>
                <a:srgbClr val="222222"/>
              </a:solidFill>
              <a:highlight>
                <a:srgbClr val="FFFFFF"/>
              </a:highlight>
              <a:latin typeface="Raleway"/>
              <a:ea typeface="Raleway"/>
              <a:cs typeface="Raleway"/>
              <a:sym typeface="Raleway"/>
            </a:endParaRPr>
          </a:p>
          <a:p>
            <a:pPr indent="0" lvl="0" marL="0" rtl="0" algn="l">
              <a:spcBef>
                <a:spcPts val="1600"/>
              </a:spcBef>
              <a:spcAft>
                <a:spcPts val="0"/>
              </a:spcAft>
              <a:buClr>
                <a:schemeClr val="dk2"/>
              </a:buClr>
              <a:buSzPts val="1100"/>
              <a:buFont typeface="Arial"/>
              <a:buNone/>
            </a:pPr>
            <a:r>
              <a:rPr lang="en" sz="1500">
                <a:solidFill>
                  <a:srgbClr val="222222"/>
                </a:solidFill>
                <a:highlight>
                  <a:srgbClr val="FFFFFF"/>
                </a:highlight>
                <a:latin typeface="Raleway"/>
                <a:ea typeface="Raleway"/>
                <a:cs typeface="Raleway"/>
                <a:sym typeface="Raleway"/>
              </a:rPr>
              <a:t>A curriculum guide for transformative justice made by Project NIA. It is primarily short readings accompanied by discussion questions.</a:t>
            </a:r>
            <a:endParaRPr sz="1500">
              <a:solidFill>
                <a:srgbClr val="222222"/>
              </a:solidFill>
              <a:highlight>
                <a:srgbClr val="FFFFFF"/>
              </a:highlight>
              <a:latin typeface="Raleway"/>
              <a:ea typeface="Raleway"/>
              <a:cs typeface="Raleway"/>
              <a:sym typeface="Raleway"/>
            </a:endParaRPr>
          </a:p>
          <a:p>
            <a:pPr indent="0" lvl="0" marL="0" rtl="0" algn="l">
              <a:spcBef>
                <a:spcPts val="1600"/>
              </a:spcBef>
              <a:spcAft>
                <a:spcPts val="0"/>
              </a:spcAft>
              <a:buClr>
                <a:schemeClr val="dk2"/>
              </a:buClr>
              <a:buSzPts val="1100"/>
              <a:buFont typeface="Arial"/>
              <a:buNone/>
            </a:pPr>
            <a:r>
              <a:rPr lang="en" sz="1200" u="sng">
                <a:solidFill>
                  <a:srgbClr val="1155CC"/>
                </a:solidFill>
                <a:highlight>
                  <a:srgbClr val="FFFFFF"/>
                </a:highlight>
                <a:latin typeface="Raleway"/>
                <a:ea typeface="Raleway"/>
                <a:cs typeface="Raleway"/>
                <a:sym typeface="Raleway"/>
                <a:hlinkClick r:id="rId4">
                  <a:extLst>
                    <a:ext uri="{A12FA001-AC4F-418D-AE19-62706E023703}">
                      <ahyp:hlinkClr val="tx"/>
                    </a:ext>
                  </a:extLst>
                </a:hlinkClick>
              </a:rPr>
              <a:t>https://niastories.files.wordpress.com/2013/08/tjcurriculum_design_small-finalrev.pdf</a:t>
            </a:r>
            <a:endParaRPr sz="1200" u="sng">
              <a:solidFill>
                <a:srgbClr val="1155CC"/>
              </a:solidFill>
              <a:highlight>
                <a:srgbClr val="FFFFFF"/>
              </a:highlight>
              <a:latin typeface="Raleway"/>
              <a:ea typeface="Raleway"/>
              <a:cs typeface="Raleway"/>
              <a:sym typeface="Raleway"/>
            </a:endParaRPr>
          </a:p>
          <a:p>
            <a:pPr indent="0" lvl="0" marL="0" rtl="0" algn="l">
              <a:spcBef>
                <a:spcPts val="1600"/>
              </a:spcBef>
              <a:spcAft>
                <a:spcPts val="0"/>
              </a:spcAft>
              <a:buClr>
                <a:schemeClr val="dk2"/>
              </a:buClr>
              <a:buSzPts val="1100"/>
              <a:buFont typeface="Arial"/>
              <a:buNone/>
            </a:pPr>
            <a:r>
              <a:rPr lang="en" sz="1400">
                <a:solidFill>
                  <a:srgbClr val="222222"/>
                </a:solidFill>
                <a:highlight>
                  <a:schemeClr val="lt1"/>
                </a:highlight>
                <a:latin typeface="Raleway"/>
                <a:ea typeface="Raleway"/>
                <a:cs typeface="Raleway"/>
                <a:sym typeface="Raleway"/>
              </a:rPr>
              <a:t>Documentary on Public Defenders: Gideon’s Army. Just Mercy is also great to read/watch on the racial problems within the justice system and how Death Row works against marginalized communities.</a:t>
            </a:r>
            <a:endParaRPr sz="1200" u="sng">
              <a:solidFill>
                <a:srgbClr val="1155CC"/>
              </a:solidFill>
              <a:highlight>
                <a:srgbClr val="FFFFFF"/>
              </a:highlight>
              <a:latin typeface="Raleway"/>
              <a:ea typeface="Raleway"/>
              <a:cs typeface="Raleway"/>
              <a:sym typeface="Raleway"/>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Interesting Article By Teen Vogue</a:t>
            </a:r>
            <a:endParaRPr/>
          </a:p>
        </p:txBody>
      </p:sp>
      <p:sp>
        <p:nvSpPr>
          <p:cNvPr id="130" name="Google Shape;130;p24"/>
          <p:cNvSpPr txBox="1"/>
          <p:nvPr/>
        </p:nvSpPr>
        <p:spPr>
          <a:xfrm>
            <a:off x="311700" y="1068425"/>
            <a:ext cx="7426500" cy="4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https://www.teenvogue.com/story/transformative-justice-explained</a:t>
            </a:r>
            <a:endParaRPr/>
          </a:p>
        </p:txBody>
      </p:sp>
      <p:sp>
        <p:nvSpPr>
          <p:cNvPr id="131" name="Google Shape;131;p24"/>
          <p:cNvSpPr txBox="1"/>
          <p:nvPr/>
        </p:nvSpPr>
        <p:spPr>
          <a:xfrm>
            <a:off x="505700" y="1708125"/>
            <a:ext cx="5820000" cy="8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Very helpful to understand what transformative justice is, and how it is in effect in real situation (context and examples given)</a:t>
            </a:r>
            <a:endParaRPr>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Videos</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solidFill>
                  <a:schemeClr val="dk2"/>
                </a:solidFill>
                <a:latin typeface="Arial"/>
                <a:ea typeface="Arial"/>
                <a:cs typeface="Arial"/>
                <a:sym typeface="Arial"/>
              </a:rPr>
              <a:t>Video #1</a:t>
            </a:r>
            <a:endParaRPr b="1" sz="1300">
              <a:solidFill>
                <a:schemeClr val="dk2"/>
              </a:solidFill>
              <a:latin typeface="Arial"/>
              <a:ea typeface="Arial"/>
              <a:cs typeface="Arial"/>
              <a:sym typeface="Arial"/>
            </a:endParaRPr>
          </a:p>
          <a:p>
            <a:pPr indent="-285750" lvl="0" marL="457200" rtl="0" algn="l">
              <a:spcBef>
                <a:spcPts val="1200"/>
              </a:spcBef>
              <a:spcAft>
                <a:spcPts val="0"/>
              </a:spcAft>
              <a:buClr>
                <a:schemeClr val="dk2"/>
              </a:buClr>
              <a:buSzPts val="900"/>
              <a:buFont typeface="Arial"/>
              <a:buChar char="●"/>
            </a:pPr>
            <a:r>
              <a:rPr lang="en" sz="900">
                <a:solidFill>
                  <a:schemeClr val="dk2"/>
                </a:solidFill>
                <a:latin typeface="Arial"/>
                <a:ea typeface="Arial"/>
                <a:cs typeface="Arial"/>
                <a:sym typeface="Arial"/>
              </a:rPr>
              <a:t>Anti violence movements struggled with the question with what do we do with people who do harm?</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Criminal legal system crushing our communities</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People are hungry for other mechanisms for how do you reasonably help that person not be responsible for that harm without putting them into a situation that crushes them</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Accountability?</a:t>
            </a:r>
            <a:endParaRPr sz="900">
              <a:solidFill>
                <a:schemeClr val="dk2"/>
              </a:solidFill>
              <a:latin typeface="Arial"/>
              <a:ea typeface="Arial"/>
              <a:cs typeface="Arial"/>
              <a:sym typeface="Arial"/>
            </a:endParaRPr>
          </a:p>
          <a:p>
            <a:pPr indent="-285750" lvl="1" marL="9144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Taking responsibility for your choices and the consequences of those choices</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There is no batterer’s island</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When you kick somebody who has assaulted someone out of your communities, they go to the next community and do harm</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Does not mean that we have to take Individual responsibility for the harm being done, but as communities we need to be thinking of solutions</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Reasonable and appropriate consequences for harm doers?</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Self accountability and accountability on a community level</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What are accountable communities?</a:t>
            </a:r>
            <a:endParaRPr sz="900">
              <a:solidFill>
                <a:schemeClr val="dk2"/>
              </a:solidFill>
              <a:latin typeface="Arial"/>
              <a:ea typeface="Arial"/>
              <a:cs typeface="Arial"/>
              <a:sym typeface="Arial"/>
            </a:endParaRPr>
          </a:p>
          <a:p>
            <a:pPr indent="-285750" lvl="1" marL="9144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Creating environments where it is possible to be accountable</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Current consequences: go to jail, be ostracized, want to crush / isolate you</a:t>
            </a:r>
            <a:endParaRPr sz="900">
              <a:solidFill>
                <a:schemeClr val="dk2"/>
              </a:solidFill>
              <a:latin typeface="Arial"/>
              <a:ea typeface="Arial"/>
              <a:cs typeface="Arial"/>
              <a:sym typeface="Arial"/>
            </a:endParaRPr>
          </a:p>
          <a:p>
            <a:pPr indent="-285750" lvl="1" marL="9144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Those are the fears that people who have harmed are dealing with</a:t>
            </a:r>
            <a:endParaRPr sz="900">
              <a:solidFill>
                <a:schemeClr val="dk2"/>
              </a:solidFill>
              <a:latin typeface="Arial"/>
              <a:ea typeface="Arial"/>
              <a:cs typeface="Arial"/>
              <a:sym typeface="Arial"/>
            </a:endParaRPr>
          </a:p>
          <a:p>
            <a:pPr indent="-285750" lvl="1" marL="9144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Very difficult to publicly claim accountable</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“We cannot end domestic violence and sexual assault without learning how to support people who do harm in practicing accountability”</a:t>
            </a:r>
            <a:endParaRPr sz="900">
              <a:solidFill>
                <a:schemeClr val="dk2"/>
              </a:solidFill>
              <a:latin typeface="Arial"/>
              <a:ea typeface="Arial"/>
              <a:cs typeface="Arial"/>
              <a:sym typeface="Arial"/>
            </a:endParaRPr>
          </a:p>
          <a:p>
            <a:pPr indent="0" lvl="0" marL="0" rtl="0" algn="l">
              <a:spcBef>
                <a:spcPts val="1200"/>
              </a:spcBef>
              <a:spcAft>
                <a:spcPts val="0"/>
              </a:spcAft>
              <a:buClr>
                <a:schemeClr val="dk2"/>
              </a:buClr>
              <a:buSzPts val="1100"/>
              <a:buFont typeface="Arial"/>
              <a:buNone/>
            </a:pPr>
            <a:r>
              <a:t/>
            </a:r>
            <a:endParaRPr sz="900">
              <a:solidFill>
                <a:schemeClr val="dk2"/>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solidFill>
                  <a:schemeClr val="dk2"/>
                </a:solidFill>
                <a:latin typeface="Arial"/>
                <a:ea typeface="Arial"/>
                <a:cs typeface="Arial"/>
                <a:sym typeface="Arial"/>
              </a:rPr>
              <a:t>Video #2</a:t>
            </a:r>
            <a:endParaRPr b="1" sz="1300">
              <a:solidFill>
                <a:schemeClr val="dk2"/>
              </a:solidFill>
              <a:latin typeface="Arial"/>
              <a:ea typeface="Arial"/>
              <a:cs typeface="Arial"/>
              <a:sym typeface="Arial"/>
            </a:endParaRPr>
          </a:p>
          <a:p>
            <a:pPr indent="-285750" lvl="0" marL="457200" rtl="0" algn="l">
              <a:spcBef>
                <a:spcPts val="1200"/>
              </a:spcBef>
              <a:spcAft>
                <a:spcPts val="0"/>
              </a:spcAft>
              <a:buClr>
                <a:schemeClr val="dk2"/>
              </a:buClr>
              <a:buSzPts val="900"/>
              <a:buFont typeface="Arial"/>
              <a:buChar char="●"/>
            </a:pPr>
            <a:r>
              <a:rPr lang="en" sz="900">
                <a:solidFill>
                  <a:schemeClr val="dk2"/>
                </a:solidFill>
                <a:latin typeface="Arial"/>
                <a:ea typeface="Arial"/>
                <a:cs typeface="Arial"/>
                <a:sym typeface="Arial"/>
              </a:rPr>
              <a:t>Self accountability?</a:t>
            </a:r>
            <a:endParaRPr sz="900">
              <a:solidFill>
                <a:schemeClr val="dk2"/>
              </a:solidFill>
              <a:latin typeface="Arial"/>
              <a:ea typeface="Arial"/>
              <a:cs typeface="Arial"/>
              <a:sym typeface="Arial"/>
            </a:endParaRPr>
          </a:p>
          <a:p>
            <a:pPr indent="-285750" lvl="1" marL="9144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Are the choices that I am making aligning with my values?</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Each of us building skills around self-accountability as a key step towards building accountable communities</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So used to accountability being “I’m going to get that person that wronged me.” Accountability as being something that happens to them</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Seek help. It is really hard to see the answers when you are inside the situation.</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Very difficult work</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The work of practicing self-accountability is turning back to it over and over again.</a:t>
            </a:r>
            <a:endParaRPr sz="900">
              <a:solidFill>
                <a:schemeClr val="dk2"/>
              </a:solidFill>
              <a:latin typeface="Arial"/>
              <a:ea typeface="Arial"/>
              <a:cs typeface="Arial"/>
              <a:sym typeface="Arial"/>
            </a:endParaRPr>
          </a:p>
          <a:p>
            <a:pPr indent="-285750" lvl="0" marL="457200" rtl="0" algn="l">
              <a:spcBef>
                <a:spcPts val="0"/>
              </a:spcBef>
              <a:spcAft>
                <a:spcPts val="0"/>
              </a:spcAft>
              <a:buClr>
                <a:schemeClr val="dk2"/>
              </a:buClr>
              <a:buSzPts val="900"/>
              <a:buFont typeface="Arial"/>
              <a:buChar char="●"/>
            </a:pPr>
            <a:r>
              <a:rPr lang="en" sz="900">
                <a:solidFill>
                  <a:schemeClr val="dk2"/>
                </a:solidFill>
                <a:latin typeface="Arial"/>
                <a:ea typeface="Arial"/>
                <a:cs typeface="Arial"/>
                <a:sym typeface="Arial"/>
              </a:rPr>
              <a:t>Doing your best approximation of who you want to be.</a:t>
            </a:r>
            <a:endParaRPr sz="900">
              <a:solidFill>
                <a:schemeClr val="dk2"/>
              </a:solidFill>
              <a:latin typeface="Arial"/>
              <a:ea typeface="Arial"/>
              <a:cs typeface="Arial"/>
              <a:sym typeface="Arial"/>
            </a:endParaRPr>
          </a:p>
          <a:p>
            <a:pPr indent="0" lvl="0" marL="0" rtl="0" algn="l">
              <a:spcBef>
                <a:spcPts val="12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Transformative Justice</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sz="1200">
                <a:solidFill>
                  <a:schemeClr val="accent1"/>
                </a:solidFill>
                <a:highlight>
                  <a:srgbClr val="FFFFFF"/>
                </a:highlight>
                <a:latin typeface="Proxima Nova"/>
                <a:ea typeface="Proxima Nova"/>
                <a:cs typeface="Proxima Nova"/>
                <a:sym typeface="Proxima Nova"/>
              </a:rPr>
              <a:t>Transformative justice (TJ) is a political framework [that asks] how do we respond to harm without creating more harm? How do we respond to violence, harm and abuse without relying on state systems—the police, the criminal legal system, immigration and customs enforcement, prisons, the foster care system? And also, at the same time, [we want to] actively cultivate the things that we know prevent violence, things like safety, accountability, healing, justice, connection and transparency.” - from Mia Mingus</a:t>
            </a:r>
            <a:endParaRPr sz="1200">
              <a:solidFill>
                <a:schemeClr val="accent1"/>
              </a:solidFill>
              <a:highlight>
                <a:srgbClr val="FFFFFF"/>
              </a:highlight>
              <a:latin typeface="Proxima Nova"/>
              <a:ea typeface="Proxima Nova"/>
              <a:cs typeface="Proxima Nova"/>
              <a:sym typeface="Proxima Nova"/>
            </a:endParaRPr>
          </a:p>
          <a:p>
            <a:pPr indent="-304800" lvl="0" marL="457200" rtl="0" algn="l">
              <a:spcBef>
                <a:spcPts val="1600"/>
              </a:spcBef>
              <a:spcAft>
                <a:spcPts val="0"/>
              </a:spcAft>
              <a:buClr>
                <a:schemeClr val="accent1"/>
              </a:buClr>
              <a:buSzPts val="1200"/>
              <a:buFont typeface="Proxima Nova"/>
              <a:buChar char="-"/>
            </a:pPr>
            <a:r>
              <a:rPr lang="en" sz="1200">
                <a:solidFill>
                  <a:schemeClr val="accent1"/>
                </a:solidFill>
                <a:highlight>
                  <a:srgbClr val="FFFFFF"/>
                </a:highlight>
                <a:latin typeface="Proxima Nova"/>
                <a:ea typeface="Proxima Nova"/>
                <a:cs typeface="Proxima Nova"/>
                <a:sym typeface="Proxima Nova"/>
              </a:rPr>
              <a:t>sexual violence is not a case of a few bad apples; exists at EPIDEMIC RATES</a:t>
            </a:r>
            <a:endParaRPr sz="1200">
              <a:solidFill>
                <a:schemeClr val="accent1"/>
              </a:solidFill>
              <a:highlight>
                <a:srgbClr val="FFFFFF"/>
              </a:highlight>
              <a:latin typeface="Proxima Nova"/>
              <a:ea typeface="Proxima Nova"/>
              <a:cs typeface="Proxima Nova"/>
              <a:sym typeface="Proxima Nova"/>
            </a:endParaRPr>
          </a:p>
          <a:p>
            <a:pPr indent="0" lvl="0" marL="0" rtl="0" algn="l">
              <a:spcBef>
                <a:spcPts val="1600"/>
              </a:spcBef>
              <a:spcAft>
                <a:spcPts val="0"/>
              </a:spcAft>
              <a:buNone/>
            </a:pPr>
            <a:r>
              <a:rPr lang="en" sz="1200">
                <a:solidFill>
                  <a:schemeClr val="accent1"/>
                </a:solidFill>
                <a:highlight>
                  <a:srgbClr val="FFFFFF"/>
                </a:highlight>
                <a:latin typeface="Proxima Nova"/>
                <a:ea typeface="Proxima Nova"/>
                <a:cs typeface="Proxima Nova"/>
                <a:sym typeface="Proxima Nova"/>
              </a:rPr>
              <a:t>“What we know from our work is that when you publicly shame someone, when you do character assassination, 9 times out of 10 it doesn’t stop the violence, it doesn’t transform the behavior. It just means that they go underground and they figure out how to hide the violence better. I wish it was more transformative. I wish we were engaging in deeper conversations about justice.” - Mia Mingus</a:t>
            </a:r>
            <a:endParaRPr sz="1200">
              <a:solidFill>
                <a:schemeClr val="accent1"/>
              </a:solidFill>
              <a:highlight>
                <a:srgbClr val="FFFFFF"/>
              </a:highlight>
              <a:latin typeface="Proxima Nova"/>
              <a:ea typeface="Proxima Nova"/>
              <a:cs typeface="Proxima Nova"/>
              <a:sym typeface="Proxima Nova"/>
            </a:endParaRPr>
          </a:p>
          <a:p>
            <a:pPr indent="-304800" lvl="0" marL="457200" rtl="0" algn="l">
              <a:spcBef>
                <a:spcPts val="1600"/>
              </a:spcBef>
              <a:spcAft>
                <a:spcPts val="0"/>
              </a:spcAft>
              <a:buClr>
                <a:schemeClr val="accent1"/>
              </a:buClr>
              <a:buSzPts val="1200"/>
              <a:buFont typeface="Proxima Nova"/>
              <a:buChar char="-"/>
            </a:pPr>
            <a:r>
              <a:rPr lang="en" sz="1200">
                <a:solidFill>
                  <a:schemeClr val="accent1"/>
                </a:solidFill>
                <a:highlight>
                  <a:srgbClr val="FFFFFF"/>
                </a:highlight>
                <a:latin typeface="Proxima Nova"/>
                <a:ea typeface="Proxima Nova"/>
                <a:cs typeface="Proxima Nova"/>
                <a:sym typeface="Proxima Nova"/>
              </a:rPr>
              <a:t>the importance of working with perpetrators is emphasized--</a:t>
            </a:r>
            <a:r>
              <a:rPr lang="en" sz="1200">
                <a:solidFill>
                  <a:schemeClr val="accent1"/>
                </a:solidFill>
                <a:highlight>
                  <a:srgbClr val="FFFFFF"/>
                </a:highlight>
                <a:latin typeface="Proxima Nova"/>
                <a:ea typeface="Proxima Nova"/>
                <a:cs typeface="Proxima Nova"/>
                <a:sym typeface="Proxima Nova"/>
              </a:rPr>
              <a:t> </a:t>
            </a:r>
            <a:r>
              <a:rPr b="1" lang="en" sz="1200">
                <a:solidFill>
                  <a:schemeClr val="accent1"/>
                </a:solidFill>
                <a:highlight>
                  <a:srgbClr val="FFFFFF"/>
                </a:highlight>
                <a:latin typeface="Proxima Nova"/>
                <a:ea typeface="Proxima Nova"/>
                <a:cs typeface="Proxima Nova"/>
                <a:sym typeface="Proxima Nova"/>
              </a:rPr>
              <a:t>“No </a:t>
            </a:r>
            <a:r>
              <a:rPr b="1" lang="en" sz="1200">
                <a:solidFill>
                  <a:schemeClr val="accent1"/>
                </a:solidFill>
                <a:highlight>
                  <a:srgbClr val="FFFFFF"/>
                </a:highlight>
                <a:latin typeface="Proxima Nova"/>
                <a:ea typeface="Proxima Nova"/>
                <a:cs typeface="Proxima Nova"/>
                <a:sym typeface="Proxima Nova"/>
              </a:rPr>
              <a:t>one comes out of the womb knowing how to torture somebody, how to rape somebody, or sexually assault somebody. These are learned behaviors.”</a:t>
            </a:r>
            <a:endParaRPr b="1" sz="1200">
              <a:solidFill>
                <a:schemeClr val="accent1"/>
              </a:solidFill>
              <a:highlight>
                <a:srgbClr val="FFFFFF"/>
              </a:highlight>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TJ (cont.)</a:t>
            </a:r>
            <a:endParaRPr/>
          </a:p>
        </p:txBody>
      </p:sp>
      <p:sp>
        <p:nvSpPr>
          <p:cNvPr id="71" name="Google Shape;71;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True accountability as changing your behavior so that the harm does not happen again (not only apologies, and repairing trust)</a:t>
            </a:r>
            <a:endParaRPr/>
          </a:p>
          <a:p>
            <a:pPr indent="0" lvl="0" marL="457200" rtl="0" algn="l">
              <a:lnSpc>
                <a:spcPct val="100000"/>
              </a:lnSpc>
              <a:spcBef>
                <a:spcPts val="1600"/>
              </a:spcBef>
              <a:spcAft>
                <a:spcPts val="2400"/>
              </a:spcAft>
              <a:buNone/>
            </a:pPr>
            <a:r>
              <a:t/>
            </a:r>
            <a:endParaRPr/>
          </a:p>
        </p:txBody>
      </p:sp>
      <p:sp>
        <p:nvSpPr>
          <p:cNvPr id="72" name="Google Shape;72;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sz="1200">
                <a:solidFill>
                  <a:schemeClr val="accent1"/>
                </a:solidFill>
                <a:highlight>
                  <a:srgbClr val="FFFFFF"/>
                </a:highlight>
                <a:latin typeface="Proxima Nova"/>
                <a:ea typeface="Proxima Nova"/>
                <a:cs typeface="Proxima Nova"/>
                <a:sym typeface="Proxima Nova"/>
              </a:rPr>
              <a:t>“</a:t>
            </a:r>
            <a:r>
              <a:rPr lang="en" sz="1200">
                <a:solidFill>
                  <a:schemeClr val="accent1"/>
                </a:solidFill>
                <a:highlight>
                  <a:srgbClr val="FFFFFF"/>
                </a:highlight>
                <a:latin typeface="Proxima Nova"/>
                <a:ea typeface="Proxima Nova"/>
                <a:cs typeface="Proxima Nova"/>
                <a:sym typeface="Proxima Nova"/>
              </a:rPr>
              <a:t>A common structure for a TJ process is you have a survivor and three or four people supporting them. Then you have the person who caused harm and three or four people supporting them in their accountability. That’s what we strive for, and we call it </a:t>
            </a:r>
            <a:r>
              <a:rPr lang="en" sz="1200">
                <a:solidFill>
                  <a:schemeClr val="accent1"/>
                </a:solidFill>
                <a:highlight>
                  <a:srgbClr val="FFFFFF"/>
                </a:highlight>
                <a:uFill>
                  <a:noFill/>
                </a:uFill>
                <a:latin typeface="Proxima Nova"/>
                <a:ea typeface="Proxima Nova"/>
                <a:cs typeface="Proxima Nova"/>
                <a:sym typeface="Proxima Nova"/>
                <a:hlinkClick r:id="rId3">
                  <a:extLst>
                    <a:ext uri="{A12FA001-AC4F-418D-AE19-62706E023703}">
                      <ahyp:hlinkClr val="tx"/>
                    </a:ext>
                  </a:extLst>
                </a:hlinkClick>
              </a:rPr>
              <a:t>pods</a:t>
            </a:r>
            <a:r>
              <a:rPr lang="en" sz="1200">
                <a:solidFill>
                  <a:schemeClr val="accent1"/>
                </a:solidFill>
                <a:highlight>
                  <a:srgbClr val="FFFFFF"/>
                </a:highlight>
                <a:latin typeface="Proxima Nova"/>
                <a:ea typeface="Proxima Nova"/>
                <a:cs typeface="Proxima Nova"/>
                <a:sym typeface="Proxima Nova"/>
              </a:rPr>
              <a:t>. </a:t>
            </a:r>
            <a:endParaRPr sz="1200">
              <a:solidFill>
                <a:schemeClr val="accent1"/>
              </a:solidFill>
              <a:highlight>
                <a:srgbClr val="FFFFFF"/>
              </a:highlight>
              <a:latin typeface="Proxima Nova"/>
              <a:ea typeface="Proxima Nova"/>
              <a:cs typeface="Proxima Nova"/>
              <a:sym typeface="Proxima Nova"/>
            </a:endParaRPr>
          </a:p>
          <a:p>
            <a:pPr indent="-317500" lvl="0" marL="457200" rtl="0" algn="l">
              <a:lnSpc>
                <a:spcPct val="100000"/>
              </a:lnSpc>
              <a:spcBef>
                <a:spcPts val="0"/>
              </a:spcBef>
              <a:spcAft>
                <a:spcPts val="0"/>
              </a:spcAft>
              <a:buSzPts val="1400"/>
              <a:buChar char="-"/>
            </a:pPr>
            <a:r>
              <a:rPr lang="en" sz="1200">
                <a:solidFill>
                  <a:schemeClr val="accent1"/>
                </a:solidFill>
                <a:highlight>
                  <a:srgbClr val="FFFFFF"/>
                </a:highlight>
                <a:latin typeface="Proxima Nova"/>
                <a:ea typeface="Proxima Nova"/>
                <a:cs typeface="Proxima Nova"/>
                <a:sym typeface="Proxima Nova"/>
              </a:rPr>
              <a:t>Then there is a coordinator or facilitator, or a circle of coordinators/facilitators. </a:t>
            </a:r>
            <a:endParaRPr sz="1200">
              <a:solidFill>
                <a:schemeClr val="accent1"/>
              </a:solidFill>
              <a:highlight>
                <a:srgbClr val="FFFFFF"/>
              </a:highlight>
              <a:latin typeface="Proxima Nova"/>
              <a:ea typeface="Proxima Nova"/>
              <a:cs typeface="Proxima Nova"/>
              <a:sym typeface="Proxima Nova"/>
            </a:endParaRPr>
          </a:p>
          <a:p>
            <a:pPr indent="-317500" lvl="0" marL="457200" rtl="0" algn="l">
              <a:lnSpc>
                <a:spcPct val="100000"/>
              </a:lnSpc>
              <a:spcBef>
                <a:spcPts val="0"/>
              </a:spcBef>
              <a:spcAft>
                <a:spcPts val="0"/>
              </a:spcAft>
              <a:buSzPts val="1400"/>
              <a:buChar char="-"/>
            </a:pPr>
            <a:r>
              <a:rPr lang="en" sz="1200">
                <a:solidFill>
                  <a:schemeClr val="accent1"/>
                </a:solidFill>
                <a:highlight>
                  <a:srgbClr val="FFFFFF"/>
                </a:highlight>
                <a:latin typeface="Proxima Nova"/>
                <a:ea typeface="Proxima Nova"/>
                <a:cs typeface="Proxima Nova"/>
                <a:sym typeface="Proxima Nova"/>
              </a:rPr>
              <a:t>Then you’ll have the survivor think of what their demands are. What would it look like for person who caused harm to be accountable to you? That could include everything from a year of feminist therapy to disclosure to any people they’re dating for the next three years about what they’ve done. It can look like needing to write letters of apology, it could look like outing themselves at work. </a:t>
            </a:r>
            <a:endParaRPr sz="1200">
              <a:solidFill>
                <a:schemeClr val="accent1"/>
              </a:solidFill>
              <a:highlight>
                <a:srgbClr val="FFFFFF"/>
              </a:highlight>
              <a:latin typeface="Proxima Nova"/>
              <a:ea typeface="Proxima Nova"/>
              <a:cs typeface="Proxima Nova"/>
              <a:sym typeface="Proxima Nova"/>
            </a:endParaRPr>
          </a:p>
          <a:p>
            <a:pPr indent="-317500" lvl="0" marL="457200" rtl="0" algn="l">
              <a:lnSpc>
                <a:spcPct val="100000"/>
              </a:lnSpc>
              <a:spcBef>
                <a:spcPts val="0"/>
              </a:spcBef>
              <a:spcAft>
                <a:spcPts val="0"/>
              </a:spcAft>
              <a:buSzPts val="1400"/>
              <a:buChar char="-"/>
            </a:pPr>
            <a:r>
              <a:rPr b="1" lang="en" sz="1200">
                <a:solidFill>
                  <a:schemeClr val="accent1"/>
                </a:solidFill>
                <a:highlight>
                  <a:srgbClr val="FFFFFF"/>
                </a:highlight>
                <a:latin typeface="Proxima Nova"/>
                <a:ea typeface="Proxima Nova"/>
                <a:cs typeface="Proxima Nova"/>
                <a:sym typeface="Proxima Nova"/>
              </a:rPr>
              <a:t>We’re trying to create human processes for human people.” - Mia Mingus</a:t>
            </a:r>
            <a:endParaRPr b="1" sz="1200">
              <a:solidFill>
                <a:schemeClr val="accent1"/>
              </a:solidFill>
              <a:highlight>
                <a:srgbClr val="FFFFFF"/>
              </a:highlight>
              <a:latin typeface="Proxima Nova"/>
              <a:ea typeface="Proxima Nova"/>
              <a:cs typeface="Proxima Nova"/>
              <a:sym typeface="Proxima Nova"/>
            </a:endParaRPr>
          </a:p>
          <a:p>
            <a:pPr indent="0" lvl="0" marL="0" rtl="0" algn="l">
              <a:spcBef>
                <a:spcPts val="24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590" l="0" r="4752" t="-590"/>
          <a:stretch/>
        </p:blipFill>
        <p:spPr>
          <a:xfrm>
            <a:off x="1164438" y="152400"/>
            <a:ext cx="6815124"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00"/>
              <a:t>How Defense Attorneys vs. </a:t>
            </a:r>
            <a:r>
              <a:rPr lang="en" sz="2500"/>
              <a:t>Prosecutors</a:t>
            </a:r>
            <a:r>
              <a:rPr lang="en" sz="2500"/>
              <a:t> think about Justice</a:t>
            </a:r>
            <a:endParaRPr sz="2500"/>
          </a:p>
        </p:txBody>
      </p:sp>
      <p:sp>
        <p:nvSpPr>
          <p:cNvPr id="83" name="Google Shape;83;p17"/>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https://www.nacdl.org/Article/June2012-TheRoleofDefenseCounselinEnsur</a:t>
            </a:r>
            <a:endParaRPr/>
          </a:p>
          <a:p>
            <a:pPr indent="0" lvl="0" marL="0" rtl="0" algn="ctr">
              <a:spcBef>
                <a:spcPts val="0"/>
              </a:spcBef>
              <a:spcAft>
                <a:spcPts val="0"/>
              </a:spcAft>
              <a:buNone/>
            </a:pPr>
            <a:r>
              <a:rPr lang="en"/>
              <a:t>“The Role of Defense Counsel in Ensuring a Fair Justice System”</a:t>
            </a:r>
            <a:endParaRPr/>
          </a:p>
        </p:txBody>
      </p:sp>
      <p:sp>
        <p:nvSpPr>
          <p:cNvPr id="84" name="Google Shape;84;p17"/>
          <p:cNvSpPr txBox="1"/>
          <p:nvPr>
            <p:ph idx="2" type="body"/>
          </p:nvPr>
        </p:nvSpPr>
        <p:spPr>
          <a:xfrm>
            <a:off x="4939500" y="8766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Defense perspective: “police the police,” checks/balances on the criminal justice system.</a:t>
            </a:r>
            <a:endParaRPr/>
          </a:p>
          <a:p>
            <a:pPr indent="-317500" lvl="1" marL="914400" rtl="0" algn="l">
              <a:spcBef>
                <a:spcPts val="0"/>
              </a:spcBef>
              <a:spcAft>
                <a:spcPts val="0"/>
              </a:spcAft>
              <a:buSzPts val="1400"/>
              <a:buChar char="○"/>
            </a:pPr>
            <a:r>
              <a:rPr lang="en"/>
              <a:t>“</a:t>
            </a:r>
            <a:r>
              <a:rPr lang="en"/>
              <a:t>It is somewhat odd to be doing (almost) God’s work, yet to have so few people acknowledge the vital import of the work.”</a:t>
            </a:r>
            <a:endParaRPr/>
          </a:p>
          <a:p>
            <a:pPr indent="-342900" lvl="0" marL="457200" rtl="0" algn="l">
              <a:spcBef>
                <a:spcPts val="0"/>
              </a:spcBef>
              <a:spcAft>
                <a:spcPts val="0"/>
              </a:spcAft>
              <a:buSzPts val="1800"/>
              <a:buChar char="●"/>
            </a:pPr>
            <a:r>
              <a:rPr lang="en"/>
              <a:t>Prosecutor perspective: upholding justice/the system, ensuring safety and order in society.</a:t>
            </a:r>
            <a:endParaRPr/>
          </a:p>
          <a:p>
            <a:pPr indent="-317500" lvl="1" marL="914400" rtl="0" algn="l">
              <a:spcBef>
                <a:spcPts val="0"/>
              </a:spcBef>
              <a:spcAft>
                <a:spcPts val="0"/>
              </a:spcAft>
              <a:buSzPts val="1400"/>
              <a:buChar char="○"/>
            </a:pPr>
            <a:r>
              <a:rPr lang="en"/>
              <a:t>Review charges, determine offenses, offer plea bargains, makes sentencing recs, advises investigative process for police </a:t>
            </a:r>
            <a:r>
              <a:rPr lang="en" u="sng">
                <a:solidFill>
                  <a:schemeClr val="hlink"/>
                </a:solidFill>
                <a:hlinkClick r:id="rId4"/>
              </a:rPr>
              <a:t>(NAP)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65500" y="429725"/>
            <a:ext cx="4045200" cy="2285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200"/>
              <a:t>Thinking about violent vs nonviolent inmates--how the system is treating or not treating them differently</a:t>
            </a:r>
            <a:endParaRPr sz="1200"/>
          </a:p>
          <a:p>
            <a:pPr indent="-304800" lvl="0" marL="457200" rtl="0" algn="l">
              <a:lnSpc>
                <a:spcPct val="115000"/>
              </a:lnSpc>
              <a:spcBef>
                <a:spcPts val="0"/>
              </a:spcBef>
              <a:spcAft>
                <a:spcPts val="0"/>
              </a:spcAft>
              <a:buSzPts val="1200"/>
              <a:buChar char="-"/>
            </a:pPr>
            <a:r>
              <a:rPr lang="en" sz="1200"/>
              <a:t>A lot easier to justify having violent offenders in jail</a:t>
            </a:r>
            <a:endParaRPr sz="1200"/>
          </a:p>
          <a:p>
            <a:pPr indent="0" lvl="0" marL="0" rtl="0" algn="ctr">
              <a:spcBef>
                <a:spcPts val="0"/>
              </a:spcBef>
              <a:spcAft>
                <a:spcPts val="0"/>
              </a:spcAft>
              <a:buNone/>
            </a:pPr>
            <a:r>
              <a:t/>
            </a:r>
            <a:endParaRPr/>
          </a:p>
        </p:txBody>
      </p:sp>
      <p:sp>
        <p:nvSpPr>
          <p:cNvPr id="90" name="Google Shape;90;p18"/>
          <p:cNvSpPr txBox="1"/>
          <p:nvPr>
            <p:ph idx="1" type="subTitle"/>
          </p:nvPr>
        </p:nvSpPr>
        <p:spPr>
          <a:xfrm>
            <a:off x="265500" y="2768999"/>
            <a:ext cx="4045200" cy="2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4"/>
              </a:rPr>
              <a:t>https://allianceforsafetyandjustice.org/crimesurvivorsspeak/</a:t>
            </a:r>
            <a:r>
              <a:rPr lang="en" sz="1200"/>
              <a:t> </a:t>
            </a:r>
            <a:endParaRPr sz="1200"/>
          </a:p>
          <a:p>
            <a:pPr indent="0" lvl="0" marL="0" rtl="0" algn="l">
              <a:spcBef>
                <a:spcPts val="0"/>
              </a:spcBef>
              <a:spcAft>
                <a:spcPts val="0"/>
              </a:spcAft>
              <a:buNone/>
            </a:pPr>
            <a:r>
              <a:rPr b="1" lang="en" sz="1500"/>
              <a:t>Crime Survivors Speak</a:t>
            </a:r>
            <a:r>
              <a:rPr lang="en" sz="1500"/>
              <a:t> &gt;&gt; looking at what violent crime victims want in terms of justice//rehabilitation.</a:t>
            </a:r>
            <a:endParaRPr sz="1500"/>
          </a:p>
          <a:p>
            <a:pPr indent="-323850" lvl="0" marL="457200" rtl="0" algn="l">
              <a:spcBef>
                <a:spcPts val="0"/>
              </a:spcBef>
              <a:spcAft>
                <a:spcPts val="0"/>
              </a:spcAft>
              <a:buSzPts val="1500"/>
              <a:buChar char="-"/>
            </a:pPr>
            <a:r>
              <a:rPr lang="en" sz="1500"/>
              <a:t>New Safety Priorities</a:t>
            </a:r>
            <a:endParaRPr sz="1500"/>
          </a:p>
          <a:p>
            <a:pPr indent="-323850" lvl="0" marL="457200" rtl="0" algn="l">
              <a:spcBef>
                <a:spcPts val="0"/>
              </a:spcBef>
              <a:spcAft>
                <a:spcPts val="0"/>
              </a:spcAft>
              <a:buSzPts val="1500"/>
              <a:buChar char="-"/>
            </a:pPr>
            <a:r>
              <a:rPr lang="en" sz="1500"/>
              <a:t>Shorter Sentences, Smarter Investments</a:t>
            </a:r>
            <a:endParaRPr sz="1500"/>
          </a:p>
          <a:p>
            <a:pPr indent="-323850" lvl="0" marL="457200" rtl="0" algn="l">
              <a:spcBef>
                <a:spcPts val="0"/>
              </a:spcBef>
              <a:spcAft>
                <a:spcPts val="0"/>
              </a:spcAft>
              <a:buSzPts val="1500"/>
              <a:buChar char="-"/>
            </a:pPr>
            <a:r>
              <a:rPr lang="en" sz="1500"/>
              <a:t>Alternatives to Incarceration</a:t>
            </a:r>
            <a:endParaRPr sz="1500"/>
          </a:p>
          <a:p>
            <a:pPr indent="0" lvl="0" marL="0" rtl="0" algn="l">
              <a:spcBef>
                <a:spcPts val="0"/>
              </a:spcBef>
              <a:spcAft>
                <a:spcPts val="0"/>
              </a:spcAft>
              <a:buNone/>
            </a:pPr>
            <a:r>
              <a:rPr i="1" lang="en" sz="1500"/>
              <a:t>Reducing Incarceration to put more support in Rehabilitation &amp; Prevention</a:t>
            </a:r>
            <a:endParaRPr i="1" sz="1500"/>
          </a:p>
        </p:txBody>
      </p:sp>
      <p:sp>
        <p:nvSpPr>
          <p:cNvPr id="91" name="Google Shape;91;p18"/>
          <p:cNvSpPr txBox="1"/>
          <p:nvPr>
            <p:ph idx="2" type="body"/>
          </p:nvPr>
        </p:nvSpPr>
        <p:spPr>
          <a:xfrm>
            <a:off x="4939500" y="157725"/>
            <a:ext cx="3837000" cy="481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u="sng">
                <a:solidFill>
                  <a:schemeClr val="hlink"/>
                </a:solidFill>
                <a:hlinkClick r:id="rId5"/>
              </a:rPr>
              <a:t>https://www.prisonpolicy.org/reports/violence.html</a:t>
            </a:r>
            <a:endParaRPr sz="1300"/>
          </a:p>
          <a:p>
            <a:pPr indent="0" lvl="0" marL="0" rtl="0" algn="l">
              <a:spcBef>
                <a:spcPts val="0"/>
              </a:spcBef>
              <a:spcAft>
                <a:spcPts val="0"/>
              </a:spcAft>
              <a:buNone/>
            </a:pPr>
            <a:r>
              <a:rPr lang="en" sz="1200"/>
              <a:t>Article on why states </a:t>
            </a:r>
            <a:r>
              <a:rPr i="1" lang="en" sz="1200"/>
              <a:t>should</a:t>
            </a:r>
            <a:r>
              <a:rPr lang="en" sz="1200"/>
              <a:t> be including violent crime offenders within evergrowing justice reform. </a:t>
            </a:r>
            <a:endParaRPr sz="1200"/>
          </a:p>
          <a:p>
            <a:pPr indent="-304800" lvl="0" marL="457200" rtl="0" algn="l">
              <a:spcBef>
                <a:spcPts val="0"/>
              </a:spcBef>
              <a:spcAft>
                <a:spcPts val="0"/>
              </a:spcAft>
              <a:buSzPts val="1200"/>
              <a:buChar char="-"/>
            </a:pPr>
            <a:r>
              <a:rPr lang="en" sz="1200"/>
              <a:t>Take violence more seriously &amp; invest in prevention tactics rather than just lengthy jail/prison sentences &gt;&gt; relics from the “tough on crime” era</a:t>
            </a:r>
            <a:endParaRPr sz="1200"/>
          </a:p>
          <a:p>
            <a:pPr indent="-304800" lvl="0" marL="457200" rtl="0" algn="l">
              <a:spcBef>
                <a:spcPts val="0"/>
              </a:spcBef>
              <a:spcAft>
                <a:spcPts val="0"/>
              </a:spcAft>
              <a:buSzPts val="1200"/>
              <a:buChar char="-"/>
            </a:pPr>
            <a:r>
              <a:rPr lang="en" sz="1200"/>
              <a:t>[Most] Current state reforms are focused solely on the </a:t>
            </a:r>
            <a:r>
              <a:rPr lang="en" sz="1200"/>
              <a:t>“non, non, nons”</a:t>
            </a:r>
            <a:endParaRPr sz="1200"/>
          </a:p>
          <a:p>
            <a:pPr indent="-304800" lvl="1" marL="914400" rtl="0" algn="l">
              <a:spcBef>
                <a:spcPts val="0"/>
              </a:spcBef>
              <a:spcAft>
                <a:spcPts val="0"/>
              </a:spcAft>
              <a:buSzPts val="1200"/>
              <a:buChar char="-"/>
            </a:pPr>
            <a:r>
              <a:rPr lang="en" sz="1200"/>
              <a:t>Excluding these categories offers less of a solution &gt;&gt; </a:t>
            </a:r>
            <a:r>
              <a:rPr lang="en" sz="1200"/>
              <a:t>the reforms affect such a small population of people</a:t>
            </a:r>
            <a:endParaRPr sz="1200"/>
          </a:p>
          <a:p>
            <a:pPr indent="-304800" lvl="1" marL="914400" rtl="0" algn="l">
              <a:spcBef>
                <a:spcPts val="0"/>
              </a:spcBef>
              <a:spcAft>
                <a:spcPts val="0"/>
              </a:spcAft>
              <a:buSzPts val="1200"/>
              <a:buChar char="-"/>
            </a:pPr>
            <a:r>
              <a:rPr lang="en" sz="1200"/>
              <a:t>Louisiana (excluded violent offenders) vs. Mississippi (included violent offenders) reforms</a:t>
            </a:r>
            <a:endParaRPr sz="1200"/>
          </a:p>
          <a:p>
            <a:pPr indent="-304800" lvl="0" marL="457200" rtl="0" algn="l">
              <a:spcBef>
                <a:spcPts val="0"/>
              </a:spcBef>
              <a:spcAft>
                <a:spcPts val="0"/>
              </a:spcAft>
              <a:buSzPts val="1200"/>
              <a:buChar char="-"/>
            </a:pPr>
            <a:r>
              <a:rPr lang="en" sz="1200"/>
              <a:t>Article ends with numerous recommendations</a:t>
            </a:r>
            <a:endParaRPr sz="1200"/>
          </a:p>
          <a:p>
            <a:pPr indent="-304800" lvl="1" marL="914400" rtl="0" algn="l">
              <a:spcBef>
                <a:spcPts val="0"/>
              </a:spcBef>
              <a:spcAft>
                <a:spcPts val="0"/>
              </a:spcAft>
              <a:buSzPts val="1200"/>
              <a:buChar char="-"/>
            </a:pPr>
            <a:r>
              <a:rPr lang="en" sz="1200"/>
              <a:t>Supervise more people convicted of violent offenses in the community instead of putting them in prison</a:t>
            </a:r>
            <a:endParaRPr sz="1200"/>
          </a:p>
          <a:p>
            <a:pPr indent="-304800" lvl="1" marL="914400" rtl="0" algn="l">
              <a:spcBef>
                <a:spcPts val="0"/>
              </a:spcBef>
              <a:spcAft>
                <a:spcPts val="0"/>
              </a:spcAft>
              <a:buSzPts val="1200"/>
              <a:buChar char="-"/>
            </a:pPr>
            <a:r>
              <a:rPr lang="en" sz="1200"/>
              <a:t>Invest in evidence-based rehabilitative programs in prisons</a:t>
            </a:r>
            <a:endParaRPr sz="1200"/>
          </a:p>
          <a:p>
            <a:pPr indent="-304800" lvl="1" marL="914400" rtl="0" algn="l">
              <a:spcBef>
                <a:spcPts val="0"/>
              </a:spcBef>
              <a:spcAft>
                <a:spcPts val="0"/>
              </a:spcAft>
              <a:buSzPts val="1200"/>
              <a:buChar char="-"/>
            </a:pPr>
            <a:r>
              <a:rPr lang="en" sz="1200"/>
              <a:t>Invest in robust re-entry services</a:t>
            </a:r>
            <a:endParaRPr sz="1200"/>
          </a:p>
          <a:p>
            <a:pPr indent="-304800" lvl="1" marL="914400" rtl="0" algn="l">
              <a:spcBef>
                <a:spcPts val="0"/>
              </a:spcBef>
              <a:spcAft>
                <a:spcPts val="0"/>
              </a:spcAft>
              <a:buSzPts val="1200"/>
              <a:buChar char="-"/>
            </a:pPr>
            <a:r>
              <a:rPr lang="en" sz="1200"/>
              <a:t>Invest in violence-prevention programs</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12125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persuasive argument for change?</a:t>
            </a:r>
            <a:endParaRPr/>
          </a:p>
        </p:txBody>
      </p:sp>
      <p:sp>
        <p:nvSpPr>
          <p:cNvPr id="97" name="Google Shape;97;p19"/>
          <p:cNvSpPr txBox="1"/>
          <p:nvPr>
            <p:ph idx="1" type="body"/>
          </p:nvPr>
        </p:nvSpPr>
        <p:spPr>
          <a:xfrm>
            <a:off x="311700" y="744650"/>
            <a:ext cx="8520600" cy="382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impetus to actually change this system, to make it happen? How are we reaching perpetrators who don’t see this as a problem?</a:t>
            </a:r>
            <a:endParaRPr/>
          </a:p>
          <a:p>
            <a:pPr indent="-342900" lvl="0" marL="457200" rtl="0" algn="l">
              <a:spcBef>
                <a:spcPts val="1600"/>
              </a:spcBef>
              <a:spcAft>
                <a:spcPts val="0"/>
              </a:spcAft>
              <a:buSzPts val="1800"/>
              <a:buChar char="-"/>
            </a:pPr>
            <a:r>
              <a:rPr lang="en"/>
              <a:t>Convicted offenders more likely to reoffend</a:t>
            </a:r>
            <a:endParaRPr/>
          </a:p>
          <a:p>
            <a:pPr indent="-342900" lvl="0" marL="457200" rtl="0" algn="l">
              <a:spcBef>
                <a:spcPts val="0"/>
              </a:spcBef>
              <a:spcAft>
                <a:spcPts val="0"/>
              </a:spcAft>
              <a:buSzPts val="1800"/>
              <a:buChar char="-"/>
            </a:pPr>
            <a:r>
              <a:rPr lang="en"/>
              <a:t>For victims who do report, experience with the criminal justice system may lead to secondary victimization</a:t>
            </a:r>
            <a:endParaRPr/>
          </a:p>
          <a:p>
            <a:pPr indent="-342900" lvl="0" marL="457200" rtl="0" algn="l">
              <a:spcBef>
                <a:spcPts val="0"/>
              </a:spcBef>
              <a:spcAft>
                <a:spcPts val="0"/>
              </a:spcAft>
              <a:buSzPts val="1800"/>
              <a:buChar char="-"/>
            </a:pPr>
            <a:r>
              <a:rPr lang="en"/>
              <a:t>Conviction rates are low</a:t>
            </a:r>
            <a:endParaRPr/>
          </a:p>
          <a:p>
            <a:pPr indent="-342900" lvl="0" marL="457200" rtl="0" algn="l">
              <a:spcBef>
                <a:spcPts val="0"/>
              </a:spcBef>
              <a:spcAft>
                <a:spcPts val="0"/>
              </a:spcAft>
              <a:buSzPts val="1800"/>
              <a:buChar char="-"/>
            </a:pPr>
            <a:r>
              <a:rPr lang="en"/>
              <a:t> </a:t>
            </a:r>
            <a:r>
              <a:rPr b="1" lang="en"/>
              <a:t>Unfounded rates are twice as high for sexual assault cases as they are for non-sexual physical assault, reinforcing the low confidence victims have in the police and criminal justice system</a:t>
            </a:r>
            <a:r>
              <a:rPr lang="en"/>
              <a:t> </a:t>
            </a:r>
            <a:endParaRPr/>
          </a:p>
          <a:p>
            <a:pPr indent="-342900" lvl="0" marL="457200" rtl="0" algn="l">
              <a:spcBef>
                <a:spcPts val="0"/>
              </a:spcBef>
              <a:spcAft>
                <a:spcPts val="0"/>
              </a:spcAft>
              <a:buSzPts val="1800"/>
              <a:buChar char="-"/>
            </a:pPr>
            <a:r>
              <a:rPr lang="en"/>
              <a:t>Rather than rehabilitate offenders, prisons can have the opposite effect (Sered 2017). It is well documented that prisons can serve as criminal training grounds, and that people of colour are disproportionately charged, convicted, and kept in prison compared to white criminals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t>Thinking about Breonna Taylor and what happened today? What does justice look like? Specifically, what does it look like for black womxn?</a:t>
            </a:r>
            <a:endParaRPr sz="1200"/>
          </a:p>
        </p:txBody>
      </p:sp>
      <p:sp>
        <p:nvSpPr>
          <p:cNvPr id="103" name="Google Shape;103;p2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https://www.essence.com/feature/breonna-taylor-justice-abolition/</a:t>
            </a:r>
            <a:endParaRPr/>
          </a:p>
          <a:p>
            <a:pPr indent="0" lvl="0" marL="0" rtl="0" algn="ctr">
              <a:spcBef>
                <a:spcPts val="0"/>
              </a:spcBef>
              <a:spcAft>
                <a:spcPts val="0"/>
              </a:spcAft>
              <a:buNone/>
            </a:pPr>
            <a:r>
              <a:t/>
            </a:r>
            <a:endParaRPr/>
          </a:p>
        </p:txBody>
      </p:sp>
      <p:sp>
        <p:nvSpPr>
          <p:cNvPr id="104" name="Google Shape;104;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Officers who do harm aren't usually arrested by the depts that employ them </a:t>
            </a:r>
            <a:endParaRPr/>
          </a:p>
          <a:p>
            <a:pPr indent="-342900" lvl="0" marL="457200" rtl="0" algn="l">
              <a:spcBef>
                <a:spcPts val="0"/>
              </a:spcBef>
              <a:spcAft>
                <a:spcPts val="0"/>
              </a:spcAft>
              <a:buSzPts val="1800"/>
              <a:buChar char="●"/>
            </a:pPr>
            <a:r>
              <a:rPr lang="en"/>
              <a:t>Is the current system able to hold them accountable?</a:t>
            </a:r>
            <a:endParaRPr/>
          </a:p>
          <a:p>
            <a:pPr indent="-342900" lvl="0" marL="457200" rtl="0" algn="l">
              <a:spcBef>
                <a:spcPts val="0"/>
              </a:spcBef>
              <a:spcAft>
                <a:spcPts val="0"/>
              </a:spcAft>
              <a:buSzPts val="1800"/>
              <a:buChar char="●"/>
            </a:pPr>
            <a:r>
              <a:rPr lang="en"/>
              <a:t>This requires the system to hold itself accountable, but it regularly fails to </a:t>
            </a:r>
            <a:endParaRPr/>
          </a:p>
          <a:p>
            <a:pPr indent="-342900" lvl="0" marL="457200" rtl="0" algn="l">
              <a:spcBef>
                <a:spcPts val="0"/>
              </a:spcBef>
              <a:spcAft>
                <a:spcPts val="0"/>
              </a:spcAft>
              <a:buSzPts val="1800"/>
              <a:buChar char="●"/>
            </a:pPr>
            <a:r>
              <a:rPr lang="en"/>
              <a:t>What can accountability look like outside of this 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Breonna Taylor and Transformative justice</a:t>
            </a:r>
            <a:endParaRPr/>
          </a:p>
        </p:txBody>
      </p:sp>
      <p:sp>
        <p:nvSpPr>
          <p:cNvPr id="110" name="Google Shape;110;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does transformative justice look like in the context of police brutality? </a:t>
            </a:r>
            <a:endParaRPr/>
          </a:p>
        </p:txBody>
      </p:sp>
      <p:sp>
        <p:nvSpPr>
          <p:cNvPr id="111" name="Google Shape;111;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000" u="sng">
                <a:solidFill>
                  <a:schemeClr val="hlink"/>
                </a:solidFill>
                <a:latin typeface="Arial"/>
                <a:ea typeface="Arial"/>
                <a:cs typeface="Arial"/>
                <a:sym typeface="Arial"/>
                <a:hlinkClick r:id="rId3"/>
              </a:rPr>
              <a:t>https://www.vice.com/en/article/9353ky/what-is-transformative-justice-police-abolition</a:t>
            </a:r>
            <a:r>
              <a:rPr lang="en" sz="1000">
                <a:solidFill>
                  <a:schemeClr val="dk2"/>
                </a:solidFill>
                <a:latin typeface="Arial"/>
                <a:ea typeface="Arial"/>
                <a:cs typeface="Arial"/>
                <a:sym typeface="Arial"/>
              </a:rPr>
              <a:t> </a:t>
            </a:r>
            <a:endParaRPr sz="1000">
              <a:solidFill>
                <a:schemeClr val="dk2"/>
              </a:solidFill>
              <a:latin typeface="Arial"/>
              <a:ea typeface="Arial"/>
              <a:cs typeface="Arial"/>
              <a:sym typeface="Arial"/>
            </a:endParaRPr>
          </a:p>
          <a:p>
            <a:pPr indent="-292100" lvl="0" marL="457200" rtl="0" algn="l">
              <a:spcBef>
                <a:spcPts val="0"/>
              </a:spcBef>
              <a:spcAft>
                <a:spcPts val="0"/>
              </a:spcAft>
              <a:buSzPts val="1000"/>
              <a:buChar char="-"/>
            </a:pPr>
            <a:r>
              <a:rPr lang="en" sz="1000"/>
              <a:t>Using the system that enables police to be violent to discipline the police, only </a:t>
            </a:r>
            <a:r>
              <a:rPr lang="en" sz="1000"/>
              <a:t>propagate</a:t>
            </a:r>
            <a:r>
              <a:rPr lang="en" sz="1000"/>
              <a:t> the violence </a:t>
            </a:r>
            <a:endParaRPr sz="1000"/>
          </a:p>
          <a:p>
            <a:pPr indent="-292100" lvl="1" marL="914400" rtl="0" algn="l">
              <a:spcBef>
                <a:spcPts val="0"/>
              </a:spcBef>
              <a:spcAft>
                <a:spcPts val="0"/>
              </a:spcAft>
              <a:buSzPts val="1000"/>
              <a:buChar char="-"/>
            </a:pPr>
            <a:r>
              <a:rPr lang="en" sz="1000"/>
              <a:t>Community </a:t>
            </a:r>
            <a:r>
              <a:rPr lang="en" sz="1000"/>
              <a:t>accountability</a:t>
            </a:r>
            <a:r>
              <a:rPr lang="en" sz="1000"/>
              <a:t> </a:t>
            </a:r>
            <a:endParaRPr sz="1000"/>
          </a:p>
          <a:p>
            <a:pPr indent="-292100" lvl="2" marL="1371600" rtl="0" algn="l">
              <a:spcBef>
                <a:spcPts val="0"/>
              </a:spcBef>
              <a:spcAft>
                <a:spcPts val="0"/>
              </a:spcAft>
              <a:buSzPts val="1000"/>
              <a:buChar char="-"/>
            </a:pPr>
            <a:r>
              <a:rPr lang="en" sz="1000"/>
              <a:t>Relies on community members to choose the type of justice they would like </a:t>
            </a:r>
            <a:endParaRPr sz="1000"/>
          </a:p>
          <a:p>
            <a:pPr indent="-292100" lvl="2" marL="1371600" rtl="0" algn="l">
              <a:spcBef>
                <a:spcPts val="0"/>
              </a:spcBef>
              <a:spcAft>
                <a:spcPts val="0"/>
              </a:spcAft>
              <a:buSzPts val="1000"/>
              <a:buChar char="-"/>
            </a:pPr>
            <a:r>
              <a:rPr lang="en" sz="1000"/>
              <a:t>Not outsourcing to cops </a:t>
            </a:r>
            <a:endParaRPr sz="1000"/>
          </a:p>
          <a:p>
            <a:pPr indent="-292100" lvl="2" marL="1371600" rtl="0" algn="l">
              <a:spcBef>
                <a:spcPts val="0"/>
              </a:spcBef>
              <a:spcAft>
                <a:spcPts val="0"/>
              </a:spcAft>
              <a:buSzPts val="1000"/>
              <a:buChar char="-"/>
            </a:pPr>
            <a:r>
              <a:rPr lang="en" sz="1000"/>
              <a:t>Ex. INCITE!</a:t>
            </a:r>
            <a:endParaRPr sz="1000"/>
          </a:p>
          <a:p>
            <a:pPr indent="-292100" lvl="1" marL="914400" rtl="0" algn="l">
              <a:spcBef>
                <a:spcPts val="0"/>
              </a:spcBef>
              <a:spcAft>
                <a:spcPts val="0"/>
              </a:spcAft>
              <a:buSzPts val="1000"/>
              <a:buChar char="-"/>
            </a:pPr>
            <a:r>
              <a:rPr lang="en" sz="1000"/>
              <a:t>Restorative</a:t>
            </a:r>
            <a:r>
              <a:rPr lang="en" sz="1000"/>
              <a:t> justice </a:t>
            </a:r>
            <a:endParaRPr sz="1000"/>
          </a:p>
          <a:p>
            <a:pPr indent="-292100" lvl="2" marL="1371600" rtl="0" algn="l">
              <a:spcBef>
                <a:spcPts val="0"/>
              </a:spcBef>
              <a:spcAft>
                <a:spcPts val="0"/>
              </a:spcAft>
              <a:buSzPts val="1000"/>
              <a:buChar char="-"/>
            </a:pPr>
            <a:r>
              <a:rPr lang="en" sz="1000"/>
              <a:t>Survivor has a sense of agency </a:t>
            </a:r>
            <a:endParaRPr sz="1000"/>
          </a:p>
          <a:p>
            <a:pPr indent="-292100" lvl="2" marL="1371600" rtl="0" algn="l">
              <a:spcBef>
                <a:spcPts val="0"/>
              </a:spcBef>
              <a:spcAft>
                <a:spcPts val="0"/>
              </a:spcAft>
              <a:buSzPts val="1000"/>
              <a:buChar char="-"/>
            </a:pPr>
            <a:r>
              <a:rPr lang="en" sz="1000"/>
              <a:t>Want to hear a public apology </a:t>
            </a:r>
            <a:endParaRPr sz="1000"/>
          </a:p>
          <a:p>
            <a:pPr indent="-292100" lvl="1" marL="914400" rtl="0" algn="l">
              <a:spcBef>
                <a:spcPts val="0"/>
              </a:spcBef>
              <a:spcAft>
                <a:spcPts val="0"/>
              </a:spcAft>
              <a:buSzPts val="1000"/>
              <a:buChar char="-"/>
            </a:pPr>
            <a:r>
              <a:rPr lang="en" sz="1000"/>
              <a:t>Transformative justice </a:t>
            </a:r>
            <a:endParaRPr sz="1000"/>
          </a:p>
          <a:p>
            <a:pPr indent="-292100" lvl="2" marL="1371600" rtl="0" algn="l">
              <a:spcBef>
                <a:spcPts val="0"/>
              </a:spcBef>
              <a:spcAft>
                <a:spcPts val="0"/>
              </a:spcAft>
              <a:buSzPts val="1000"/>
              <a:buChar char="-"/>
            </a:pPr>
            <a:r>
              <a:rPr lang="en" sz="1000"/>
              <a:t>Supporting</a:t>
            </a:r>
            <a:r>
              <a:rPr lang="en" sz="1000"/>
              <a:t> a survivor’s healing </a:t>
            </a:r>
            <a:endParaRPr sz="1000"/>
          </a:p>
          <a:p>
            <a:pPr indent="-292100" lvl="2" marL="1371600" rtl="0" algn="l">
              <a:spcBef>
                <a:spcPts val="0"/>
              </a:spcBef>
              <a:spcAft>
                <a:spcPts val="0"/>
              </a:spcAft>
              <a:buSzPts val="1000"/>
              <a:buChar char="-"/>
            </a:pPr>
            <a:r>
              <a:rPr lang="en" sz="1000"/>
              <a:t>Confrontation to the abuser </a:t>
            </a:r>
            <a:endParaRPr sz="1000"/>
          </a:p>
          <a:p>
            <a:pPr indent="-292100" lvl="2" marL="1371600" rtl="0" algn="l">
              <a:spcBef>
                <a:spcPts val="0"/>
              </a:spcBef>
              <a:spcAft>
                <a:spcPts val="0"/>
              </a:spcAft>
              <a:buSzPts val="1000"/>
              <a:buChar char="-"/>
            </a:pPr>
            <a:r>
              <a:rPr lang="en" sz="1000"/>
              <a:t>Community members account for their own complicity </a:t>
            </a:r>
            <a:endParaRPr sz="1000"/>
          </a:p>
          <a:p>
            <a:pPr indent="-292100" lvl="0" marL="457200" rtl="0" algn="l">
              <a:spcBef>
                <a:spcPts val="0"/>
              </a:spcBef>
              <a:spcAft>
                <a:spcPts val="0"/>
              </a:spcAft>
              <a:buSzPts val="1000"/>
              <a:buChar char="-"/>
            </a:pPr>
            <a:r>
              <a:rPr lang="en" sz="1000"/>
              <a:t>Police use one size fits all model </a:t>
            </a:r>
            <a:endParaRPr sz="1000"/>
          </a:p>
          <a:p>
            <a:pPr indent="-292100" lvl="1" marL="914400" rtl="0" algn="l">
              <a:spcBef>
                <a:spcPts val="0"/>
              </a:spcBef>
              <a:spcAft>
                <a:spcPts val="0"/>
              </a:spcAft>
              <a:buSzPts val="1000"/>
              <a:buChar char="-"/>
            </a:pPr>
            <a:r>
              <a:rPr lang="en" sz="1000"/>
              <a:t>Force and law results </a:t>
            </a:r>
            <a:endParaRPr sz="1000"/>
          </a:p>
          <a:p>
            <a:pPr indent="-292100" lvl="1" marL="914400" rtl="0" algn="l">
              <a:spcBef>
                <a:spcPts val="0"/>
              </a:spcBef>
              <a:spcAft>
                <a:spcPts val="0"/>
              </a:spcAft>
              <a:buSzPts val="1000"/>
              <a:buChar char="-"/>
            </a:pPr>
            <a:r>
              <a:rPr lang="en" sz="1000"/>
              <a:t>Fire them instead </a:t>
            </a:r>
            <a:endParaRPr sz="1000"/>
          </a:p>
          <a:p>
            <a:pPr indent="-292100" lvl="1" marL="914400" rtl="0" algn="l">
              <a:spcBef>
                <a:spcPts val="0"/>
              </a:spcBef>
              <a:spcAft>
                <a:spcPts val="0"/>
              </a:spcAft>
              <a:buSzPts val="1000"/>
              <a:buChar char="-"/>
            </a:pPr>
            <a:r>
              <a:rPr lang="en" sz="1000"/>
              <a:t>Promise they can’t work in law enforcement again </a:t>
            </a:r>
            <a:endParaRPr sz="1000"/>
          </a:p>
          <a:p>
            <a:pPr indent="-317500" lvl="1" marL="914400" rtl="0" algn="l">
              <a:spcBef>
                <a:spcPts val="0"/>
              </a:spcBef>
              <a:spcAft>
                <a:spcPts val="0"/>
              </a:spcAft>
              <a:buSzPts val="1400"/>
              <a:buChar char="-"/>
            </a:pPr>
            <a:r>
              <a:rPr lang="en" sz="1000"/>
              <a:t>Sit down with people they harmed?</a:t>
            </a: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