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p:regular r:id="rId17"/>
      <p:bold r:id="rId18"/>
      <p:italic r:id="rId19"/>
      <p:boldItalic r:id="rId20"/>
    </p:embeddedFont>
    <p:embeddedFont>
      <p:font typeface="Montserrat"/>
      <p:regular r:id="rId21"/>
      <p:bold r:id="rId22"/>
      <p:italic r:id="rId23"/>
      <p:boldItalic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regular.fntdata"/><Relationship Id="rId16" Type="http://schemas.openxmlformats.org/officeDocument/2006/relationships/slide" Target="slides/slide11.xml"/><Relationship Id="rId19" Type="http://schemas.openxmlformats.org/officeDocument/2006/relationships/font" Target="fonts/PlayfairDisplay-italic.fntdata"/><Relationship Id="rId18" Type="http://schemas.openxmlformats.org/officeDocument/2006/relationships/font" Target="fonts/PlayfairDi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1f526164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1f526164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1f526164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1f526164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a1f526164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a1f526164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1f526164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1f526164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47a3abe10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47a3abe10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1f526164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1f526164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1f526164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1f526164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1f526164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1f526164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47a3abe10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47a3abe10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47a3abe10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47a3abe10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vox.com/future-perfect/2020/3/24/21188779/mutual-aid-coronavirus-covid-19-volunteering" TargetMode="External"/><Relationship Id="rId4" Type="http://schemas.openxmlformats.org/officeDocument/2006/relationships/hyperlink" Target="https://www.tandfonline.com/doi/abs/10.1207/s15327949pac0304_1" TargetMode="External"/><Relationship Id="rId5" Type="http://schemas.openxmlformats.org/officeDocument/2006/relationships/hyperlink" Target="https://online.campbellsville.edu/social-work/structural-viol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aps.onlinelibrary.wiley.com/doi/abs/10.1080/00050060210001706896#:~:text=These%20two%20evaluations%20provide%20tentative,sexual%20recidivism%20consequent%20to%20rehabilitation.&amp;text=Rapists'%20non%2Dsexual%20violent%20recidivism,that%20of%20child%20sex%20offenders." TargetMode="External"/><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400"/>
              <a:t>Thinking about Oluwatoyin Salau and Megan Thee Stallion</a:t>
            </a:r>
            <a:endParaRPr sz="4400"/>
          </a:p>
        </p:txBody>
      </p:sp>
      <p:sp>
        <p:nvSpPr>
          <p:cNvPr id="59" name="Google Shape;59;p13"/>
          <p:cNvSpPr txBox="1"/>
          <p:nvPr>
            <p:ph idx="1" type="subTitle"/>
          </p:nvPr>
        </p:nvSpPr>
        <p:spPr>
          <a:xfrm>
            <a:off x="344250" y="3550650"/>
            <a:ext cx="75297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Black Womxn in the Context of BLM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Thinking about the superficial protection of black women</a:t>
            </a:r>
            <a:endParaRPr/>
          </a:p>
        </p:txBody>
      </p:sp>
      <p:sp>
        <p:nvSpPr>
          <p:cNvPr id="123" name="Google Shape;123;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Specifically, when thinking about Toyin, why was no one offering her shelter, support? She had to seek the support of a stranger when she had the social media, supposedly public, performative support of the community that she was tirelessly advocating for.</a:t>
            </a:r>
            <a:endParaRPr/>
          </a:p>
          <a:p>
            <a:pPr indent="-342900" lvl="0" marL="457200" rtl="0" algn="l">
              <a:spcBef>
                <a:spcPts val="0"/>
              </a:spcBef>
              <a:spcAft>
                <a:spcPts val="0"/>
              </a:spcAft>
              <a:buSzPts val="1800"/>
              <a:buChar char="-"/>
            </a:pPr>
            <a:r>
              <a:rPr lang="en"/>
              <a:t>With the rise of </a:t>
            </a:r>
            <a:r>
              <a:rPr b="1" lang="en"/>
              <a:t>mutual aid funds</a:t>
            </a:r>
            <a:r>
              <a:rPr lang="en"/>
              <a:t>, we see black people asking for support</a:t>
            </a:r>
            <a:endParaRPr/>
          </a:p>
          <a:p>
            <a:pPr indent="-342900" lvl="0" marL="457200" rtl="0" algn="l">
              <a:spcBef>
                <a:spcPts val="0"/>
              </a:spcBef>
              <a:spcAft>
                <a:spcPts val="0"/>
              </a:spcAft>
              <a:buClr>
                <a:srgbClr val="000000"/>
              </a:buClr>
              <a:buSzPts val="1800"/>
              <a:buChar char="-"/>
            </a:pPr>
            <a:r>
              <a:rPr lang="en" sz="1300">
                <a:solidFill>
                  <a:srgbClr val="000000"/>
                </a:solidFill>
              </a:rPr>
              <a:t>With some bail funds diverting donations, you can look for </a:t>
            </a:r>
            <a:r>
              <a:rPr lang="en" sz="1300">
                <a:solidFill>
                  <a:srgbClr val="000000"/>
                </a:solidFill>
                <a:uFill>
                  <a:noFill/>
                </a:uFill>
                <a:hlinkClick r:id="rId3">
                  <a:extLst>
                    <a:ext uri="{A12FA001-AC4F-418D-AE19-62706E023703}">
                      <ahyp:hlinkClr val="tx"/>
                    </a:ext>
                  </a:extLst>
                </a:hlinkClick>
              </a:rPr>
              <a:t>mutual aid funds</a:t>
            </a:r>
            <a:r>
              <a:rPr lang="en" sz="1300">
                <a:solidFill>
                  <a:srgbClr val="000000"/>
                </a:solidFill>
              </a:rPr>
              <a:t>, which fund grassroots efforts to provide resources, financial and otherwise, at the community level. </a:t>
            </a:r>
            <a:r>
              <a:rPr b="1" lang="en" sz="1300">
                <a:solidFill>
                  <a:srgbClr val="000000"/>
                </a:solidFill>
              </a:rPr>
              <a:t>The idea behind a mutual aid fund is that members prioritize the needs of the individuals of the community — such as rent, medical bills, cash bail — and allocate the donations to address the highest need first.</a:t>
            </a:r>
            <a:r>
              <a:rPr lang="en" sz="1300">
                <a:solidFill>
                  <a:srgbClr val="000000"/>
                </a:solidFill>
              </a:rPr>
              <a:t> Community members share their needs with each other and all contribute, either through money, material goods, or services. By donating to a mutual aid fund, you can pitch in to help communities dealing with </a:t>
            </a:r>
            <a:r>
              <a:rPr lang="en" sz="1300">
                <a:solidFill>
                  <a:srgbClr val="000000"/>
                </a:solidFill>
                <a:uFill>
                  <a:noFill/>
                </a:uFill>
                <a:hlinkClick r:id="rId4">
                  <a:extLst>
                    <a:ext uri="{A12FA001-AC4F-418D-AE19-62706E023703}">
                      <ahyp:hlinkClr val="tx"/>
                    </a:ext>
                  </a:extLst>
                </a:hlinkClick>
              </a:rPr>
              <a:t>structural violence</a:t>
            </a:r>
            <a:r>
              <a:rPr lang="en" sz="1300">
                <a:solidFill>
                  <a:srgbClr val="000000"/>
                </a:solidFill>
              </a:rPr>
              <a:t> and inadequate resources, which in turn can make </a:t>
            </a:r>
            <a:r>
              <a:rPr lang="en" sz="1300">
                <a:solidFill>
                  <a:srgbClr val="000000"/>
                </a:solidFill>
                <a:uFill>
                  <a:noFill/>
                </a:uFill>
                <a:hlinkClick r:id="rId5">
                  <a:extLst>
                    <a:ext uri="{A12FA001-AC4F-418D-AE19-62706E023703}">
                      <ahyp:hlinkClr val="tx"/>
                    </a:ext>
                  </a:extLst>
                </a:hlinkClick>
              </a:rPr>
              <a:t>communities more vulnerable to direct, or active, violence</a:t>
            </a:r>
            <a:r>
              <a:rPr lang="en" sz="1300">
                <a:solidFill>
                  <a:srgbClr val="000000"/>
                </a:solidFill>
              </a:rPr>
              <a:t>.</a:t>
            </a:r>
            <a:endParaRPr sz="1300">
              <a:solidFill>
                <a:srgbClr val="000000"/>
              </a:solidFill>
            </a:endParaRPr>
          </a:p>
          <a:p>
            <a:pPr indent="0" lvl="0" marL="457200" rtl="0" algn="l">
              <a:spcBef>
                <a:spcPts val="12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800">
                <a:latin typeface="Playfair Display"/>
                <a:ea typeface="Playfair Display"/>
                <a:cs typeface="Playfair Display"/>
                <a:sym typeface="Playfair Display"/>
              </a:rPr>
              <a:t>How do we sustain the support (so much in the first months, but what about now?)</a:t>
            </a:r>
            <a:endParaRPr sz="1800">
              <a:latin typeface="Playfair Display"/>
              <a:ea typeface="Playfair Display"/>
              <a:cs typeface="Playfair Display"/>
              <a:sym typeface="Playfair Display"/>
            </a:endParaRPr>
          </a:p>
          <a:p>
            <a:pPr indent="0" lvl="0" marL="0" rtl="0" algn="l">
              <a:spcBef>
                <a:spcPts val="1600"/>
              </a:spcBef>
              <a:spcAft>
                <a:spcPts val="0"/>
              </a:spcAft>
              <a:buNone/>
            </a:pPr>
            <a:r>
              <a:t/>
            </a:r>
            <a:endParaRPr/>
          </a:p>
        </p:txBody>
      </p:sp>
      <p:sp>
        <p:nvSpPr>
          <p:cNvPr id="129" name="Google Shape;129;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How do we create a community of care?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Oluwatoyin “Toyin” Salau</a:t>
            </a:r>
            <a:endParaRPr sz="3000"/>
          </a:p>
        </p:txBody>
      </p:sp>
      <p:sp>
        <p:nvSpPr>
          <p:cNvPr id="65" name="Google Shape;65;p14"/>
          <p:cNvSpPr txBox="1"/>
          <p:nvPr>
            <p:ph idx="1" type="body"/>
          </p:nvPr>
        </p:nvSpPr>
        <p:spPr>
          <a:xfrm>
            <a:off x="154875" y="1363575"/>
            <a:ext cx="3653700" cy="3179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Toyin was an activist who </a:t>
            </a:r>
            <a:r>
              <a:rPr lang="en" sz="1500"/>
              <a:t>disappeared on June 6, 2020, after tweeting about two instances of being sexually assaulted</a:t>
            </a:r>
            <a:endParaRPr sz="1500"/>
          </a:p>
          <a:p>
            <a:pPr indent="-323850" lvl="0" marL="457200" rtl="0" algn="l">
              <a:spcBef>
                <a:spcPts val="0"/>
              </a:spcBef>
              <a:spcAft>
                <a:spcPts val="0"/>
              </a:spcAft>
              <a:buSzPts val="1500"/>
              <a:buChar char="●"/>
            </a:pPr>
            <a:r>
              <a:rPr lang="en" sz="1500"/>
              <a:t>Her body was found on June 14, 2020, with that of Victoria Sims, a 75-year-old who had also been active in local politics</a:t>
            </a:r>
            <a:endParaRPr sz="1500"/>
          </a:p>
          <a:p>
            <a:pPr indent="-323850" lvl="0" marL="457200" rtl="0" algn="l">
              <a:spcBef>
                <a:spcPts val="0"/>
              </a:spcBef>
              <a:spcAft>
                <a:spcPts val="0"/>
              </a:spcAft>
              <a:buSzPts val="1500"/>
              <a:buChar char="●"/>
            </a:pPr>
            <a:r>
              <a:rPr lang="en" sz="1500"/>
              <a:t>Aaron Glee Jr. later confessed to kidnapping and killing them both </a:t>
            </a:r>
            <a:endParaRPr sz="1500"/>
          </a:p>
          <a:p>
            <a:pPr indent="-323850" lvl="0" marL="457200" rtl="0" algn="l">
              <a:spcBef>
                <a:spcPts val="0"/>
              </a:spcBef>
              <a:spcAft>
                <a:spcPts val="0"/>
              </a:spcAft>
              <a:buSzPts val="1500"/>
              <a:buChar char="●"/>
            </a:pPr>
            <a:r>
              <a:rPr lang="en" sz="1500"/>
              <a:t>Toyin’s murder inspired the trending of  “RIP Toyin,” “Toyin,” and #JusticeForToyin </a:t>
            </a:r>
            <a:endParaRPr sz="1500"/>
          </a:p>
        </p:txBody>
      </p:sp>
      <p:pic>
        <p:nvPicPr>
          <p:cNvPr id="66" name="Google Shape;66;p14"/>
          <p:cNvPicPr preferRelativeResize="0"/>
          <p:nvPr/>
        </p:nvPicPr>
        <p:blipFill>
          <a:blip r:embed="rId3">
            <a:alphaModFix/>
          </a:blip>
          <a:stretch>
            <a:fillRect/>
          </a:stretch>
        </p:blipFill>
        <p:spPr>
          <a:xfrm>
            <a:off x="3944900" y="1108075"/>
            <a:ext cx="3653726" cy="3596351"/>
          </a:xfrm>
          <a:prstGeom prst="rect">
            <a:avLst/>
          </a:prstGeom>
          <a:noFill/>
          <a:ln>
            <a:noFill/>
          </a:ln>
        </p:spPr>
      </p:pic>
      <p:pic>
        <p:nvPicPr>
          <p:cNvPr id="67" name="Google Shape;67;p14"/>
          <p:cNvPicPr preferRelativeResize="0"/>
          <p:nvPr/>
        </p:nvPicPr>
        <p:blipFill>
          <a:blip r:embed="rId4">
            <a:alphaModFix/>
          </a:blip>
          <a:stretch>
            <a:fillRect/>
          </a:stretch>
        </p:blipFill>
        <p:spPr>
          <a:xfrm>
            <a:off x="5962550" y="24200"/>
            <a:ext cx="3181449" cy="317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58575"/>
            <a:ext cx="8520600" cy="5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Megan Thee Stallion</a:t>
            </a:r>
            <a:endParaRPr/>
          </a:p>
        </p:txBody>
      </p:sp>
      <p:sp>
        <p:nvSpPr>
          <p:cNvPr id="73" name="Google Shape;73;p15"/>
          <p:cNvSpPr txBox="1"/>
          <p:nvPr>
            <p:ph idx="1" type="body"/>
          </p:nvPr>
        </p:nvSpPr>
        <p:spPr>
          <a:xfrm>
            <a:off x="311700" y="767475"/>
            <a:ext cx="4454400" cy="3801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After an argument involving Megan Thee Stallion and Tory Lanez in a van, Megan tried to leave. Tory Lanez fired at her as she was attempting to leave.</a:t>
            </a:r>
            <a:endParaRPr sz="1200"/>
          </a:p>
          <a:p>
            <a:pPr indent="-304800" lvl="0" marL="457200" rtl="0" algn="l">
              <a:spcBef>
                <a:spcPts val="0"/>
              </a:spcBef>
              <a:spcAft>
                <a:spcPts val="0"/>
              </a:spcAft>
              <a:buSzPts val="1200"/>
              <a:buChar char="-"/>
            </a:pPr>
            <a:r>
              <a:rPr lang="en" sz="1200"/>
              <a:t>She was shot in both feet, had to have surgery to have the bullets removed.</a:t>
            </a:r>
            <a:endParaRPr sz="1200"/>
          </a:p>
          <a:p>
            <a:pPr indent="-304800" lvl="0" marL="457200" rtl="0" algn="l">
              <a:spcBef>
                <a:spcPts val="0"/>
              </a:spcBef>
              <a:spcAft>
                <a:spcPts val="0"/>
              </a:spcAft>
              <a:buSzPts val="1200"/>
              <a:buChar char="-"/>
            </a:pPr>
            <a:r>
              <a:rPr lang="en" sz="1200">
                <a:solidFill>
                  <a:srgbClr val="292929"/>
                </a:solidFill>
              </a:rPr>
              <a:t>After the incident, Lanez was arrested at 4:40 a.m. July 12 and charged with a felony, according to information from the Los Angeles Sheriff Department. He is currently out on bond after posting a $35,000 bail.</a:t>
            </a:r>
            <a:r>
              <a:rPr lang="en" sz="1200"/>
              <a:t> </a:t>
            </a:r>
            <a:endParaRPr sz="1200"/>
          </a:p>
          <a:p>
            <a:pPr indent="-304800" lvl="0" marL="457200" rtl="0" algn="l">
              <a:spcBef>
                <a:spcPts val="0"/>
              </a:spcBef>
              <a:spcAft>
                <a:spcPts val="0"/>
              </a:spcAft>
              <a:buSzPts val="1200"/>
              <a:buChar char="-"/>
            </a:pPr>
            <a:r>
              <a:rPr lang="en" sz="1200"/>
              <a:t>LA DA office is considering whether to pursue charges</a:t>
            </a:r>
            <a:endParaRPr sz="1200"/>
          </a:p>
          <a:p>
            <a:pPr indent="-304800" lvl="0" marL="457200" rtl="0" algn="l">
              <a:spcBef>
                <a:spcPts val="0"/>
              </a:spcBef>
              <a:spcAft>
                <a:spcPts val="0"/>
              </a:spcAft>
              <a:buSzPts val="1200"/>
              <a:buChar char="-"/>
            </a:pPr>
            <a:r>
              <a:rPr lang="en" sz="1200"/>
              <a:t>At first, both parties were not cooperative with the police--Megan was afraid that it would end in more bloodshed</a:t>
            </a:r>
            <a:endParaRPr sz="1200"/>
          </a:p>
        </p:txBody>
      </p:sp>
      <p:pic>
        <p:nvPicPr>
          <p:cNvPr id="74" name="Google Shape;74;p15"/>
          <p:cNvPicPr preferRelativeResize="0"/>
          <p:nvPr/>
        </p:nvPicPr>
        <p:blipFill>
          <a:blip r:embed="rId3">
            <a:alphaModFix/>
          </a:blip>
          <a:stretch>
            <a:fillRect/>
          </a:stretch>
        </p:blipFill>
        <p:spPr>
          <a:xfrm>
            <a:off x="3008950" y="3400575"/>
            <a:ext cx="6171652" cy="1650975"/>
          </a:xfrm>
          <a:prstGeom prst="rect">
            <a:avLst/>
          </a:prstGeom>
          <a:noFill/>
          <a:ln>
            <a:noFill/>
          </a:ln>
        </p:spPr>
      </p:pic>
      <p:pic>
        <p:nvPicPr>
          <p:cNvPr id="75" name="Google Shape;75;p15"/>
          <p:cNvPicPr preferRelativeResize="0"/>
          <p:nvPr/>
        </p:nvPicPr>
        <p:blipFill>
          <a:blip r:embed="rId4">
            <a:alphaModFix/>
          </a:blip>
          <a:stretch>
            <a:fillRect/>
          </a:stretch>
        </p:blipFill>
        <p:spPr>
          <a:xfrm>
            <a:off x="4918500" y="767475"/>
            <a:ext cx="4073101" cy="2056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Megan Thee Stallion at SNL</a:t>
            </a:r>
            <a:endParaRPr/>
          </a:p>
        </p:txBody>
      </p:sp>
      <p:pic>
        <p:nvPicPr>
          <p:cNvPr id="81" name="Google Shape;81;p16"/>
          <p:cNvPicPr preferRelativeResize="0"/>
          <p:nvPr/>
        </p:nvPicPr>
        <p:blipFill>
          <a:blip r:embed="rId3">
            <a:alphaModFix/>
          </a:blip>
          <a:stretch>
            <a:fillRect/>
          </a:stretch>
        </p:blipFill>
        <p:spPr>
          <a:xfrm>
            <a:off x="152400" y="152400"/>
            <a:ext cx="6979157" cy="3925776"/>
          </a:xfrm>
          <a:prstGeom prst="rect">
            <a:avLst/>
          </a:prstGeom>
          <a:noFill/>
          <a:ln>
            <a:noFill/>
          </a:ln>
        </p:spPr>
      </p:pic>
      <p:pic>
        <p:nvPicPr>
          <p:cNvPr id="82" name="Google Shape;82;p16"/>
          <p:cNvPicPr preferRelativeResize="0"/>
          <p:nvPr/>
        </p:nvPicPr>
        <p:blipFill>
          <a:blip r:embed="rId4">
            <a:alphaModFix/>
          </a:blip>
          <a:stretch>
            <a:fillRect/>
          </a:stretch>
        </p:blipFill>
        <p:spPr>
          <a:xfrm>
            <a:off x="5774825" y="2924900"/>
            <a:ext cx="3149551" cy="1745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1732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“Rape and Racial Appraisals: Culture, Intersectionality, and Black Women's Accounts of Sexual Assault”by C. Shawn McGuffey</a:t>
            </a:r>
            <a:r>
              <a:rPr lang="en"/>
              <a:t> </a:t>
            </a:r>
            <a:endParaRPr/>
          </a:p>
        </p:txBody>
      </p:sp>
      <p:sp>
        <p:nvSpPr>
          <p:cNvPr id="88" name="Google Shape;88;p17"/>
          <p:cNvSpPr txBox="1"/>
          <p:nvPr>
            <p:ph idx="1" type="body"/>
          </p:nvPr>
        </p:nvSpPr>
        <p:spPr>
          <a:xfrm>
            <a:off x="311700" y="1254625"/>
            <a:ext cx="8520600" cy="333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 racial appraisal perspective asserts that race and culture are outside victims and are used by individuals to construct personal interpretations of a tragic event” (McGuffey 110)</a:t>
            </a:r>
            <a:endParaRPr sz="1600"/>
          </a:p>
          <a:p>
            <a:pPr indent="-330200" lvl="0" marL="457200" rtl="0" algn="l">
              <a:spcBef>
                <a:spcPts val="0"/>
              </a:spcBef>
              <a:spcAft>
                <a:spcPts val="0"/>
              </a:spcAft>
              <a:buSzPts val="1600"/>
              <a:buChar char="●"/>
            </a:pPr>
            <a:r>
              <a:rPr lang="en" sz="1600"/>
              <a:t>There are 3 main “controlling images” used to prevent Black women from reporting their cases of sexual violence (McGuffey 112)</a:t>
            </a:r>
            <a:endParaRPr sz="1600"/>
          </a:p>
          <a:p>
            <a:pPr indent="-323850" lvl="1" marL="914400" rtl="0" algn="l">
              <a:spcBef>
                <a:spcPts val="0"/>
              </a:spcBef>
              <a:spcAft>
                <a:spcPts val="0"/>
              </a:spcAft>
              <a:buSzPts val="1500"/>
              <a:buChar char="○"/>
            </a:pPr>
            <a:r>
              <a:rPr b="1" lang="en" sz="1500"/>
              <a:t>The Jezebel/Black Promiscuity:</a:t>
            </a:r>
            <a:r>
              <a:rPr lang="en" sz="1500"/>
              <a:t> “social actors justify the systematic targeting of Black women for sexual violence and exploitation by characterizing women of African descent as always sexually willing” (McGuffey 112)</a:t>
            </a:r>
            <a:endParaRPr sz="1500"/>
          </a:p>
          <a:p>
            <a:pPr indent="-323850" lvl="1" marL="914400" rtl="0" algn="l">
              <a:spcBef>
                <a:spcPts val="0"/>
              </a:spcBef>
              <a:spcAft>
                <a:spcPts val="0"/>
              </a:spcAft>
              <a:buSzPts val="1500"/>
              <a:buChar char="○"/>
            </a:pPr>
            <a:r>
              <a:rPr b="1" lang="en" sz="1500"/>
              <a:t>The Black Superwoman: </a:t>
            </a:r>
            <a:r>
              <a:rPr lang="en" sz="1500"/>
              <a:t>Black women “stereotyped as emotionally impervious, independent, and highly resilient to the worst that life has to offer, including sexual assault” (McGuffey 112)</a:t>
            </a:r>
            <a:endParaRPr sz="1500"/>
          </a:p>
          <a:p>
            <a:pPr indent="-323850" lvl="1" marL="914400" rtl="0" algn="l">
              <a:spcBef>
                <a:spcPts val="0"/>
              </a:spcBef>
              <a:spcAft>
                <a:spcPts val="0"/>
              </a:spcAft>
              <a:buSzPts val="1500"/>
              <a:buChar char="○"/>
            </a:pPr>
            <a:r>
              <a:rPr b="1" lang="en" sz="1500"/>
              <a:t>The Cultural Protector: </a:t>
            </a:r>
            <a:r>
              <a:rPr lang="en" sz="1500"/>
              <a:t>Black women needing to remain silent about the harm done to them by Black men, because society already has enough negative stereotypes of Black men (McGuffey 112)</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265500" y="1258500"/>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Social Media’s Role &amp; Rehabilitation</a:t>
            </a:r>
            <a:endParaRPr/>
          </a:p>
        </p:txBody>
      </p:sp>
      <p:sp>
        <p:nvSpPr>
          <p:cNvPr id="94" name="Google Shape;94;p18"/>
          <p:cNvSpPr txBox="1"/>
          <p:nvPr>
            <p:ph idx="1" type="subTitle"/>
          </p:nvPr>
        </p:nvSpPr>
        <p:spPr>
          <a:xfrm>
            <a:off x="265500" y="3044699"/>
            <a:ext cx="4045200" cy="2098800"/>
          </a:xfrm>
          <a:prstGeom prst="rect">
            <a:avLst/>
          </a:prstGeom>
        </p:spPr>
        <p:txBody>
          <a:bodyPr anchorCtr="0" anchor="t" bIns="91425" lIns="91425" spcFirstLastPara="1" rIns="91425" wrap="square" tIns="91425">
            <a:noAutofit/>
          </a:bodyPr>
          <a:lstStyle/>
          <a:p>
            <a:pPr indent="-361950" lvl="0" marL="457200" rtl="0" algn="ctr">
              <a:spcBef>
                <a:spcPts val="0"/>
              </a:spcBef>
              <a:spcAft>
                <a:spcPts val="0"/>
              </a:spcAft>
              <a:buSzPts val="2100"/>
              <a:buChar char="-"/>
            </a:pPr>
            <a:r>
              <a:rPr lang="en"/>
              <a:t>Cancel culture</a:t>
            </a:r>
            <a:endParaRPr/>
          </a:p>
          <a:p>
            <a:pPr indent="-361950" lvl="1" marL="914400" rtl="0" algn="ctr">
              <a:spcBef>
                <a:spcPts val="0"/>
              </a:spcBef>
              <a:spcAft>
                <a:spcPts val="0"/>
              </a:spcAft>
              <a:buSzPts val="2100"/>
              <a:buChar char="-"/>
            </a:pPr>
            <a:r>
              <a:rPr lang="en"/>
              <a:t>Rehabilitation and Learning</a:t>
            </a:r>
            <a:endParaRPr/>
          </a:p>
          <a:p>
            <a:pPr indent="-361950" lvl="1" marL="914400" rtl="0" algn="ctr">
              <a:spcBef>
                <a:spcPts val="0"/>
              </a:spcBef>
              <a:spcAft>
                <a:spcPts val="0"/>
              </a:spcAft>
              <a:buSzPts val="2100"/>
              <a:buChar char="-"/>
            </a:pPr>
            <a:r>
              <a:rPr lang="en"/>
              <a:t>Eg. Tory Lanez, Nick Cannon</a:t>
            </a:r>
            <a:endParaRPr/>
          </a:p>
        </p:txBody>
      </p:sp>
      <p:sp>
        <p:nvSpPr>
          <p:cNvPr id="95" name="Google Shape;95;p18"/>
          <p:cNvSpPr txBox="1"/>
          <p:nvPr>
            <p:ph idx="2" type="body"/>
          </p:nvPr>
        </p:nvSpPr>
        <p:spPr>
          <a:xfrm>
            <a:off x="4676675" y="890700"/>
            <a:ext cx="4364700" cy="3695100"/>
          </a:xfrm>
          <a:prstGeom prst="rect">
            <a:avLst/>
          </a:prstGeom>
        </p:spPr>
        <p:txBody>
          <a:bodyPr anchorCtr="0" anchor="ctr" bIns="91425" lIns="91425" spcFirstLastPara="1" rIns="91425" wrap="square" tIns="91425">
            <a:noAutofit/>
          </a:bodyPr>
          <a:lstStyle/>
          <a:p>
            <a:pPr indent="-355600" lvl="0" marL="457200" rtl="0" algn="l">
              <a:lnSpc>
                <a:spcPct val="100000"/>
              </a:lnSpc>
              <a:spcBef>
                <a:spcPts val="0"/>
              </a:spcBef>
              <a:spcAft>
                <a:spcPts val="0"/>
              </a:spcAft>
              <a:buSzPts val="2000"/>
              <a:buChar char="●"/>
            </a:pPr>
            <a:r>
              <a:rPr lang="en" sz="1600">
                <a:solidFill>
                  <a:srgbClr val="1C1D1E"/>
                </a:solidFill>
              </a:rPr>
              <a:t>Potential for rehabilitation </a:t>
            </a:r>
            <a:r>
              <a:rPr lang="en" sz="1600" u="sng">
                <a:solidFill>
                  <a:srgbClr val="4A86E8"/>
                </a:solidFill>
              </a:rPr>
              <a:t>(</a:t>
            </a:r>
            <a:r>
              <a:rPr lang="en" sz="1600" u="sng">
                <a:solidFill>
                  <a:srgbClr val="4A86E8"/>
                </a:solidFill>
                <a:hlinkClick r:id="rId3">
                  <a:extLst>
                    <a:ext uri="{A12FA001-AC4F-418D-AE19-62706E023703}">
                      <ahyp:hlinkClr val="tx"/>
                    </a:ext>
                  </a:extLst>
                </a:hlinkClick>
              </a:rPr>
              <a:t>Australian Psychological Society</a:t>
            </a:r>
            <a:r>
              <a:rPr lang="en" sz="1600" u="sng">
                <a:solidFill>
                  <a:srgbClr val="4A86E8"/>
                </a:solidFill>
              </a:rPr>
              <a:t>)</a:t>
            </a:r>
            <a:endParaRPr sz="1600" u="sng">
              <a:solidFill>
                <a:srgbClr val="4A86E8"/>
              </a:solidFill>
            </a:endParaRPr>
          </a:p>
          <a:p>
            <a:pPr indent="-317500" lvl="1" marL="914400" rtl="0" algn="l">
              <a:spcBef>
                <a:spcPts val="0"/>
              </a:spcBef>
              <a:spcAft>
                <a:spcPts val="0"/>
              </a:spcAft>
              <a:buSzPts val="1400"/>
              <a:buChar char="○"/>
            </a:pPr>
            <a:r>
              <a:rPr lang="en" sz="1200">
                <a:solidFill>
                  <a:srgbClr val="1C1D1E"/>
                </a:solidFill>
              </a:rPr>
              <a:t>We argue that the inclusion of a broader range of criminogenic needs, the design of specialist rehabilitation programs for rapists, or referral to existing specialist sexual or violent offender programs on the basis of individually assessed needs, are useful future directions. An urgent research priority is the publication of more treatment outcome studies for rapists, that include an analysis of both sexual and violent recidivism.</a:t>
            </a:r>
            <a:endParaRPr sz="1200">
              <a:solidFill>
                <a:srgbClr val="1C1D1E"/>
              </a:solidFill>
            </a:endParaRPr>
          </a:p>
          <a:p>
            <a:pPr indent="-323850" lvl="0" marL="457200" rtl="0" algn="l">
              <a:spcBef>
                <a:spcPts val="0"/>
              </a:spcBef>
              <a:spcAft>
                <a:spcPts val="0"/>
              </a:spcAft>
              <a:buClr>
                <a:srgbClr val="1C1D1E"/>
              </a:buClr>
              <a:buSzPts val="1500"/>
              <a:buChar char="●"/>
            </a:pPr>
            <a:r>
              <a:rPr lang="en" sz="1500">
                <a:solidFill>
                  <a:srgbClr val="1C1D1E"/>
                </a:solidFill>
              </a:rPr>
              <a:t>Cancel culture, social media/</a:t>
            </a:r>
            <a:r>
              <a:rPr lang="en" sz="1500">
                <a:solidFill>
                  <a:srgbClr val="1C1D1E"/>
                </a:solidFill>
              </a:rPr>
              <a:t>performative</a:t>
            </a:r>
            <a:r>
              <a:rPr lang="en" sz="1500">
                <a:solidFill>
                  <a:srgbClr val="1C1D1E"/>
                </a:solidFill>
              </a:rPr>
              <a:t> activism. Reputations</a:t>
            </a:r>
            <a:endParaRPr sz="1500">
              <a:solidFill>
                <a:srgbClr val="1C1D1E"/>
              </a:solidFill>
            </a:endParaRPr>
          </a:p>
          <a:p>
            <a:pPr indent="-317500" lvl="1" marL="914400" rtl="0" algn="l">
              <a:spcBef>
                <a:spcPts val="0"/>
              </a:spcBef>
              <a:spcAft>
                <a:spcPts val="0"/>
              </a:spcAft>
              <a:buClr>
                <a:srgbClr val="1C1D1E"/>
              </a:buClr>
              <a:buSzPts val="1400"/>
              <a:buChar char="○"/>
            </a:pPr>
            <a:r>
              <a:rPr lang="en">
                <a:solidFill>
                  <a:srgbClr val="1C1D1E"/>
                </a:solidFill>
              </a:rPr>
              <a:t>Other issues as well: what </a:t>
            </a:r>
            <a:r>
              <a:rPr lang="en">
                <a:solidFill>
                  <a:srgbClr val="1C1D1E"/>
                </a:solidFill>
              </a:rPr>
              <a:t>constitutes</a:t>
            </a:r>
            <a:r>
              <a:rPr lang="en">
                <a:solidFill>
                  <a:srgbClr val="1C1D1E"/>
                </a:solidFill>
              </a:rPr>
              <a:t> being cancelled. Is it something you can come back from? Where is the line of a point of no return?</a:t>
            </a:r>
            <a:endParaRPr>
              <a:solidFill>
                <a:srgbClr val="1C1D1E"/>
              </a:solidFill>
            </a:endParaRPr>
          </a:p>
          <a:p>
            <a:pPr indent="-317500" lvl="1" marL="914400" rtl="0" algn="l">
              <a:spcBef>
                <a:spcPts val="0"/>
              </a:spcBef>
              <a:spcAft>
                <a:spcPts val="0"/>
              </a:spcAft>
              <a:buClr>
                <a:srgbClr val="1C1D1E"/>
              </a:buClr>
              <a:buSzPts val="1400"/>
              <a:buChar char="○"/>
            </a:pPr>
            <a:r>
              <a:rPr lang="en">
                <a:solidFill>
                  <a:srgbClr val="1C1D1E"/>
                </a:solidFill>
              </a:rPr>
              <a:t>“Lazy activists cancel people. Good activists change them” -The Tel Aviv Institute</a:t>
            </a:r>
            <a:endParaRPr>
              <a:solidFill>
                <a:srgbClr val="1C1D1E"/>
              </a:solidFill>
            </a:endParaRPr>
          </a:p>
        </p:txBody>
      </p:sp>
      <p:pic>
        <p:nvPicPr>
          <p:cNvPr id="96" name="Google Shape;96;p18"/>
          <p:cNvPicPr preferRelativeResize="0"/>
          <p:nvPr/>
        </p:nvPicPr>
        <p:blipFill>
          <a:blip r:embed="rId4">
            <a:alphaModFix/>
          </a:blip>
          <a:stretch>
            <a:fillRect/>
          </a:stretch>
        </p:blipFill>
        <p:spPr>
          <a:xfrm>
            <a:off x="155500" y="58413"/>
            <a:ext cx="2043900" cy="1459675"/>
          </a:xfrm>
          <a:prstGeom prst="rect">
            <a:avLst/>
          </a:prstGeom>
          <a:noFill/>
          <a:ln>
            <a:noFill/>
          </a:ln>
        </p:spPr>
      </p:pic>
      <p:pic>
        <p:nvPicPr>
          <p:cNvPr id="97" name="Google Shape;97;p18"/>
          <p:cNvPicPr preferRelativeResize="0"/>
          <p:nvPr/>
        </p:nvPicPr>
        <p:blipFill>
          <a:blip r:embed="rId5">
            <a:alphaModFix/>
          </a:blip>
          <a:stretch>
            <a:fillRect/>
          </a:stretch>
        </p:blipFill>
        <p:spPr>
          <a:xfrm>
            <a:off x="3161050" y="58425"/>
            <a:ext cx="973100" cy="145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rPr lang="en" sz="2000">
                <a:latin typeface="Playfair Display"/>
                <a:ea typeface="Playfair Display"/>
                <a:cs typeface="Playfair Display"/>
                <a:sym typeface="Playfair Display"/>
              </a:rPr>
              <a:t>Hashtag activism</a:t>
            </a:r>
            <a:endParaRPr sz="3200"/>
          </a:p>
        </p:txBody>
      </p:sp>
      <p:sp>
        <p:nvSpPr>
          <p:cNvPr id="103" name="Google Shape;103;p19"/>
          <p:cNvSpPr txBox="1"/>
          <p:nvPr>
            <p:ph idx="1" type="body"/>
          </p:nvPr>
        </p:nvSpPr>
        <p:spPr>
          <a:xfrm>
            <a:off x="311700" y="944425"/>
            <a:ext cx="8520600" cy="36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20202"/>
                </a:solidFill>
                <a:highlight>
                  <a:srgbClr val="FFFFFF"/>
                </a:highlight>
              </a:rPr>
              <a:t>But on the other hand, there is almost this performative aspect of #metoo—not by the survivors necessarily, but mostly by these institutions and the public-at-large. It feels sometimes </a:t>
            </a:r>
            <a:r>
              <a:rPr lang="en">
                <a:solidFill>
                  <a:srgbClr val="020202"/>
                </a:solidFill>
                <a:highlight>
                  <a:srgbClr val="FFFFFF"/>
                </a:highlight>
              </a:rPr>
              <a:t>disingenuous</a:t>
            </a:r>
            <a:r>
              <a:rPr lang="en">
                <a:solidFill>
                  <a:srgbClr val="020202"/>
                </a:solidFill>
                <a:highlight>
                  <a:srgbClr val="FFFFFF"/>
                </a:highlight>
              </a:rPr>
              <a:t>. It’s almost like a, “See we fired him? It’s done. I don’t know what you are complaining about now.” - from Mia Mingus</a:t>
            </a:r>
            <a:endParaRPr>
              <a:solidFill>
                <a:srgbClr val="020202"/>
              </a:solidFill>
              <a:highlight>
                <a:srgbClr val="FFFFFF"/>
              </a:highlight>
            </a:endParaRPr>
          </a:p>
          <a:p>
            <a:pPr indent="-342900" lvl="0" marL="457200" rtl="0" algn="l">
              <a:spcBef>
                <a:spcPts val="1600"/>
              </a:spcBef>
              <a:spcAft>
                <a:spcPts val="0"/>
              </a:spcAft>
              <a:buSzPts val="1800"/>
              <a:buChar char="-"/>
            </a:pPr>
            <a:r>
              <a:rPr lang="en"/>
              <a:t>#MeToo</a:t>
            </a:r>
            <a:endParaRPr/>
          </a:p>
          <a:p>
            <a:pPr indent="-342900" lvl="0" marL="457200" rtl="0" algn="l">
              <a:spcBef>
                <a:spcPts val="0"/>
              </a:spcBef>
              <a:spcAft>
                <a:spcPts val="0"/>
              </a:spcAft>
              <a:buSzPts val="1800"/>
              <a:buChar char="-"/>
            </a:pPr>
            <a:r>
              <a:rPr lang="en"/>
              <a:t>#Sayhername</a:t>
            </a:r>
            <a:endParaRPr/>
          </a:p>
          <a:p>
            <a:pPr indent="-342900" lvl="1" marL="914400" rtl="0" algn="l">
              <a:spcBef>
                <a:spcPts val="0"/>
              </a:spcBef>
              <a:spcAft>
                <a:spcPts val="0"/>
              </a:spcAft>
              <a:buSzPts val="1800"/>
              <a:buChar char="-"/>
            </a:pPr>
            <a:r>
              <a:rPr lang="en" sz="1800"/>
              <a:t>What happens when someone’s trauma becomes a hashtag?</a:t>
            </a:r>
            <a:endParaRPr sz="18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From “Trick Mirror” by Jia Tolentino [addresses the question posed in previous slide]</a:t>
            </a:r>
            <a:endParaRPr/>
          </a:p>
        </p:txBody>
      </p:sp>
      <p:pic>
        <p:nvPicPr>
          <p:cNvPr id="109" name="Google Shape;109;p20"/>
          <p:cNvPicPr preferRelativeResize="0"/>
          <p:nvPr/>
        </p:nvPicPr>
        <p:blipFill>
          <a:blip r:embed="rId3">
            <a:alphaModFix/>
          </a:blip>
          <a:stretch>
            <a:fillRect/>
          </a:stretch>
        </p:blipFill>
        <p:spPr>
          <a:xfrm>
            <a:off x="152400" y="152400"/>
            <a:ext cx="4760024" cy="3959701"/>
          </a:xfrm>
          <a:prstGeom prst="rect">
            <a:avLst/>
          </a:prstGeom>
          <a:noFill/>
          <a:ln>
            <a:noFill/>
          </a:ln>
        </p:spPr>
      </p:pic>
      <p:pic>
        <p:nvPicPr>
          <p:cNvPr id="110" name="Google Shape;110;p20"/>
          <p:cNvPicPr preferRelativeResize="0"/>
          <p:nvPr/>
        </p:nvPicPr>
        <p:blipFill>
          <a:blip r:embed="rId4">
            <a:alphaModFix/>
          </a:blip>
          <a:stretch>
            <a:fillRect/>
          </a:stretch>
        </p:blipFill>
        <p:spPr>
          <a:xfrm>
            <a:off x="4821300" y="152400"/>
            <a:ext cx="4322700" cy="2614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2996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800">
                <a:latin typeface="Playfair Display"/>
                <a:ea typeface="Playfair Display"/>
                <a:cs typeface="Playfair Display"/>
                <a:sym typeface="Playfair Display"/>
              </a:rPr>
              <a:t>Celebrities play a tremendous role in strengthening the movement, but sometimes take it too far. In particular, it is important to draw attention to white women and how they extend the boundaries beyond they should.</a:t>
            </a:r>
            <a:endParaRPr sz="1800">
              <a:latin typeface="Playfair Display"/>
              <a:ea typeface="Playfair Display"/>
              <a:cs typeface="Playfair Display"/>
              <a:sym typeface="Playfair Display"/>
            </a:endParaRPr>
          </a:p>
          <a:p>
            <a:pPr indent="0" lvl="0" marL="0" rtl="0" algn="l">
              <a:spcBef>
                <a:spcPts val="1600"/>
              </a:spcBef>
              <a:spcAft>
                <a:spcPts val="0"/>
              </a:spcAft>
              <a:buNone/>
            </a:pPr>
            <a:r>
              <a:t/>
            </a:r>
            <a:endParaRPr/>
          </a:p>
        </p:txBody>
      </p:sp>
      <p:sp>
        <p:nvSpPr>
          <p:cNvPr id="116" name="Google Shape;116;p21"/>
          <p:cNvSpPr txBox="1"/>
          <p:nvPr>
            <p:ph idx="1" type="body"/>
          </p:nvPr>
        </p:nvSpPr>
        <p:spPr>
          <a:xfrm>
            <a:off x="3308100" y="1556950"/>
            <a:ext cx="5524200" cy="217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was a period of time when BLM, and later on other social movements, were the only main topics being posted on social media. </a:t>
            </a:r>
            <a:endParaRPr/>
          </a:p>
          <a:p>
            <a:pPr indent="-342900" lvl="0" marL="457200" rtl="0" algn="l">
              <a:spcBef>
                <a:spcPts val="0"/>
              </a:spcBef>
              <a:spcAft>
                <a:spcPts val="0"/>
              </a:spcAft>
              <a:buSzPts val="1800"/>
              <a:buChar char="●"/>
            </a:pPr>
            <a:r>
              <a:rPr b="1" lang="en"/>
              <a:t>People were afraid that this would be the new normal</a:t>
            </a:r>
            <a:r>
              <a:rPr lang="en"/>
              <a:t>. </a:t>
            </a:r>
            <a:endParaRPr/>
          </a:p>
          <a:p>
            <a:pPr indent="-342900" lvl="0" marL="457200" rtl="0" algn="l">
              <a:spcBef>
                <a:spcPts val="0"/>
              </a:spcBef>
              <a:spcAft>
                <a:spcPts val="0"/>
              </a:spcAft>
              <a:buSzPts val="1800"/>
              <a:buChar char="●"/>
            </a:pPr>
            <a:r>
              <a:rPr lang="en"/>
              <a:t>So, the way this fear seemed to manifest itself was people posting pictures of themselves with captions about BLM or other ‘popular’ issues that were ‘in vogue.’</a:t>
            </a:r>
            <a:endParaRPr/>
          </a:p>
        </p:txBody>
      </p:sp>
      <p:pic>
        <p:nvPicPr>
          <p:cNvPr id="117" name="Google Shape;117;p21"/>
          <p:cNvPicPr preferRelativeResize="0"/>
          <p:nvPr/>
        </p:nvPicPr>
        <p:blipFill>
          <a:blip r:embed="rId3">
            <a:alphaModFix/>
          </a:blip>
          <a:stretch>
            <a:fillRect/>
          </a:stretch>
        </p:blipFill>
        <p:spPr>
          <a:xfrm>
            <a:off x="311700" y="1484250"/>
            <a:ext cx="2796750" cy="33595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